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410" r:id="rId2"/>
    <p:sldId id="337" r:id="rId3"/>
    <p:sldId id="257" r:id="rId4"/>
    <p:sldId id="258" r:id="rId5"/>
    <p:sldId id="330" r:id="rId6"/>
    <p:sldId id="331" r:id="rId7"/>
    <p:sldId id="392" r:id="rId8"/>
    <p:sldId id="329" r:id="rId9"/>
    <p:sldId id="334" r:id="rId10"/>
    <p:sldId id="371" r:id="rId11"/>
    <p:sldId id="332" r:id="rId12"/>
    <p:sldId id="335" r:id="rId13"/>
    <p:sldId id="372" r:id="rId14"/>
    <p:sldId id="336" r:id="rId15"/>
    <p:sldId id="373" r:id="rId16"/>
    <p:sldId id="409" r:id="rId17"/>
    <p:sldId id="364" r:id="rId18"/>
    <p:sldId id="365" r:id="rId19"/>
    <p:sldId id="393" r:id="rId20"/>
    <p:sldId id="367" r:id="rId21"/>
    <p:sldId id="412" r:id="rId22"/>
    <p:sldId id="368" r:id="rId23"/>
    <p:sldId id="370" r:id="rId24"/>
    <p:sldId id="408" r:id="rId25"/>
    <p:sldId id="407" r:id="rId26"/>
    <p:sldId id="403" r:id="rId27"/>
    <p:sldId id="404" r:id="rId28"/>
    <p:sldId id="405" r:id="rId29"/>
    <p:sldId id="411" r:id="rId30"/>
    <p:sldId id="413" r:id="rId31"/>
    <p:sldId id="391" r:id="rId32"/>
    <p:sldId id="381" r:id="rId33"/>
    <p:sldId id="414" r:id="rId34"/>
    <p:sldId id="416" r:id="rId35"/>
    <p:sldId id="417" r:id="rId36"/>
    <p:sldId id="418" r:id="rId37"/>
    <p:sldId id="420" r:id="rId38"/>
    <p:sldId id="421" r:id="rId39"/>
    <p:sldId id="422" r:id="rId40"/>
    <p:sldId id="382" r:id="rId41"/>
    <p:sldId id="383" r:id="rId42"/>
    <p:sldId id="384" r:id="rId43"/>
    <p:sldId id="385" r:id="rId44"/>
    <p:sldId id="386" r:id="rId45"/>
    <p:sldId id="388" r:id="rId46"/>
    <p:sldId id="360" r:id="rId47"/>
    <p:sldId id="361" r:id="rId48"/>
    <p:sldId id="362" r:id="rId49"/>
    <p:sldId id="397" r:id="rId50"/>
    <p:sldId id="395" r:id="rId51"/>
    <p:sldId id="396" r:id="rId5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96"/>
    <a:srgbClr val="0044CC"/>
    <a:srgbClr val="080218"/>
    <a:srgbClr val="83AA06"/>
    <a:srgbClr val="A60A42"/>
    <a:srgbClr val="A4510C"/>
    <a:srgbClr val="7B7635"/>
    <a:srgbClr val="962C1A"/>
    <a:srgbClr val="E318E8"/>
    <a:srgbClr val="FF9900"/>
  </p:clrMru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4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2088" y="-96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556F639-D120-45FE-993D-050372C1E9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CA4D44F-DB0F-4ABC-A1A3-B080BB9257BC}" type="datetimeFigureOut">
              <a:rPr lang="en-US"/>
              <a:pPr>
                <a:defRPr/>
              </a:pPr>
              <a:t>6/8/2011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6426"/>
            <a:ext cx="560832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E5604AE-F173-4B68-A0D5-2979681173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9311AC1-5B75-42A7-9587-AE948176491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F83246A-F9CE-4A5A-BCAB-50C8B3E8969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3CA19EB-5F0E-4473-AE78-B3715A80C27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B6CC648-A570-47D8-AB1E-94F1979089C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B6CC648-A570-47D8-AB1E-94F1979089C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1B35C7-6B6A-44D6-84CC-1EE9BD01DAA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1B35C7-6B6A-44D6-84CC-1EE9BD01DAA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A61B1AE-B363-4DDC-B1E0-9C8CA30F122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48CE68-CFAD-4B23-8718-FB94A0154FD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F40BDE9-4A54-45D9-A315-57AAE4FB453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F40BDE9-4A54-45D9-A315-57AAE4FB453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7B58F07-5F90-40A4-B1D0-289981DD7E4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F40BDE9-4A54-45D9-A315-57AAE4FB453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E5611E-9F78-4C03-8900-2CFFD3DE197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F40BDE9-4A54-45D9-A315-57AAE4FB453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E5611E-9F78-4C03-8900-2CFFD3DE197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48CE68-CFAD-4B23-8718-FB94A0154FD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32</a:t>
            </a:fld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E5611E-9F78-4C03-8900-2CFFD3DE197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33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E5611E-9F78-4C03-8900-2CFFD3DE197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34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E5611E-9F78-4C03-8900-2CFFD3DE197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35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E5611E-9F78-4C03-8900-2CFFD3DE197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36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E5611E-9F78-4C03-8900-2CFFD3DE197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37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6B2543-3460-4587-B8E4-3A67E73BEAF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E5611E-9F78-4C03-8900-2CFFD3DE197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38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E5611E-9F78-4C03-8900-2CFFD3DE197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39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48CE68-CFAD-4B23-8718-FB94A0154FD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40</a:t>
            </a:fld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48CE68-CFAD-4B23-8718-FB94A0154FD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45</a:t>
            </a:fld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84A5E0D-43C5-4B92-B438-98D0A52980A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49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4A224EC-F25F-4105-9CB6-177DEA7A336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50</a:t>
            </a:fld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925851C-BFBD-4696-9111-A299ABCB857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51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A46DDA0-F040-4CD8-9E57-5C2AE94F649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F0452B2-490C-4CC0-AB10-EA1FA3F4A43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6B6C674-157D-4FFF-A39E-68E3FB14F6C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A61B1AE-B363-4DDC-B1E0-9C8CA30F122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CC6579F-4FB8-429F-843E-0703D036A01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F83246A-F9CE-4A5A-BCAB-50C8B3E8969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C201F-F69C-426C-B142-0F9ADECA5CA6}" type="datetimeFigureOut">
              <a:rPr lang="en-US"/>
              <a:pPr>
                <a:defRPr/>
              </a:pPr>
              <a:t>6/8/2011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F1C35-4182-46A3-B9CC-79E9453FA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BD7AA-EC32-41E8-9A4D-114DE862BBE5}" type="datetimeFigureOut">
              <a:rPr lang="en-US"/>
              <a:pPr>
                <a:defRPr/>
              </a:pPr>
              <a:t>6/8/2011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0384B-5DF8-44D8-9977-8134F6F958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4EB62E-729A-42E5-A4D2-A2972F1E8573}" type="datetimeFigureOut">
              <a:rPr lang="en-US"/>
              <a:pPr>
                <a:defRPr/>
              </a:pPr>
              <a:t>6/8/2011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200FF-51CA-47B1-9873-2162065C7A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B9B30-A3E0-417C-A36E-59AA5650CD61}" type="datetimeFigureOut">
              <a:rPr lang="en-US"/>
              <a:pPr>
                <a:defRPr/>
              </a:pPr>
              <a:t>6/8/2011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8006B-D2AA-489F-9372-E58005195D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7837A-0587-4179-A499-72C88FF6AB39}" type="datetimeFigureOut">
              <a:rPr lang="en-US"/>
              <a:pPr>
                <a:defRPr/>
              </a:pPr>
              <a:t>6/8/2011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CE5AD-B950-46B1-B115-7970CAB852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F61DE-9CE9-4015-A0E4-08C18F8E50A0}" type="datetimeFigureOut">
              <a:rPr lang="en-US"/>
              <a:pPr>
                <a:defRPr/>
              </a:pPr>
              <a:t>6/8/2011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5D072-2F4B-4455-8E07-CFED0612C8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88B16-403D-4344-9736-77F4FF487DAD}" type="datetimeFigureOut">
              <a:rPr lang="en-US"/>
              <a:pPr>
                <a:defRPr/>
              </a:pPr>
              <a:t>6/8/2011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AC0B8-5535-4139-86A5-B5D8C4C3D2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08BAF-046C-492B-A9CB-E24ACE7F78A2}" type="datetimeFigureOut">
              <a:rPr lang="en-US"/>
              <a:pPr>
                <a:defRPr/>
              </a:pPr>
              <a:t>6/8/2011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1FF76-CB4E-4066-94FA-3EED8C0FFE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45AF5-5D34-4197-B401-C5FC5B0C697A}" type="datetimeFigureOut">
              <a:rPr lang="en-US"/>
              <a:pPr>
                <a:defRPr/>
              </a:pPr>
              <a:t>6/8/2011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CFF21-00F1-49CF-9B3D-662C75D33D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9CF32-72E8-4709-A054-5D8EDDC1FA06}" type="datetimeFigureOut">
              <a:rPr lang="en-US"/>
              <a:pPr>
                <a:defRPr/>
              </a:pPr>
              <a:t>6/8/2011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46783-AA3E-4519-A4ED-3107064BF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3C077-CF04-4F59-99AE-45807FA32B4C}" type="datetimeFigureOut">
              <a:rPr lang="en-US"/>
              <a:pPr>
                <a:defRPr/>
              </a:pPr>
              <a:t>6/8/2011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A83BB-9A63-4955-ACB7-55EB46C2FF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prstClr val="black"/>
              <a:schemeClr val="accent5">
                <a:tint val="45000"/>
                <a:satMod val="400000"/>
              </a:schemeClr>
            </a:duotone>
            <a:lum bright="52000" contrast="-60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D20EF94-C037-46C8-8EB9-545F2FE8B752}" type="datetimeFigureOut">
              <a:rPr lang="en-US"/>
              <a:pPr>
                <a:defRPr/>
              </a:pPr>
              <a:t>6/8/2011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7AC0629-E892-4A38-92C6-2BDB44D353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4267200" y="914400"/>
            <a:ext cx="4724400" cy="24384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0">
            <a:noFill/>
          </a:ln>
          <a:effectLst/>
          <a:scene3d>
            <a:camera prst="orthographicFront"/>
            <a:lightRig rig="morning" dir="t"/>
          </a:scene3d>
          <a:sp3d prstMaterial="dkEdge"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533400" y="381000"/>
            <a:ext cx="8077200" cy="1905000"/>
          </a:xfrm>
          <a:prstGeom prst="roundRect">
            <a:avLst/>
          </a:prstGeom>
          <a:solidFill>
            <a:srgbClr val="5A69AA"/>
          </a:solidFill>
          <a:ln w="0">
            <a:noFill/>
          </a:ln>
          <a:effectLst>
            <a:outerShdw blurRad="63500" dist="114300" dir="14160000" algn="tr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 extrusionH="76200" contourW="19050" prstMaterial="dkEdge">
            <a:bevelT w="50800" h="50800"/>
            <a:extrusionClr>
              <a:schemeClr val="accent3">
                <a:lumMod val="50000"/>
              </a:schemeClr>
            </a:extrusionClr>
            <a:contourClr>
              <a:schemeClr val="accent3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205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58200" y="5638800"/>
            <a:ext cx="381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TextBox 6"/>
          <p:cNvSpPr txBox="1">
            <a:spLocks noChangeArrowheads="1"/>
          </p:cNvSpPr>
          <p:nvPr/>
        </p:nvSpPr>
        <p:spPr bwMode="auto">
          <a:xfrm>
            <a:off x="1143000" y="4038601"/>
            <a:ext cx="6705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dirty="0">
                <a:latin typeface="Book Antiqua" pitchFamily="18" charset="0"/>
              </a:rPr>
              <a:t>Presented </a:t>
            </a:r>
            <a:r>
              <a:rPr lang="en-US" sz="2400" b="1" dirty="0" smtClean="0">
                <a:latin typeface="Book Antiqua" pitchFamily="18" charset="0"/>
              </a:rPr>
              <a:t>Wednesday</a:t>
            </a:r>
            <a:r>
              <a:rPr lang="en-US" sz="2400" b="1" dirty="0">
                <a:latin typeface="Book Antiqua" pitchFamily="18" charset="0"/>
              </a:rPr>
              <a:t>, June 8, </a:t>
            </a:r>
            <a:r>
              <a:rPr lang="en-US" sz="2400" b="1" dirty="0" smtClean="0">
                <a:latin typeface="Book Antiqua" pitchFamily="18" charset="0"/>
              </a:rPr>
              <a:t>2011</a:t>
            </a:r>
            <a:endParaRPr lang="en-US" sz="2400" b="1" dirty="0">
              <a:latin typeface="Book Antiqua" pitchFamily="18" charset="0"/>
            </a:endParaRPr>
          </a:p>
          <a:p>
            <a:pPr algn="ctr"/>
            <a:r>
              <a:rPr lang="en-US" sz="2400" b="1" dirty="0" smtClean="0">
                <a:latin typeface="Book Antiqua" pitchFamily="18" charset="0"/>
              </a:rPr>
              <a:t>South Seattle  </a:t>
            </a:r>
            <a:r>
              <a:rPr lang="en-US" sz="2400" b="1" dirty="0">
                <a:latin typeface="Book Antiqua" pitchFamily="18" charset="0"/>
              </a:rPr>
              <a:t>Community College</a:t>
            </a:r>
          </a:p>
        </p:txBody>
      </p:sp>
      <p:pic>
        <p:nvPicPr>
          <p:cNvPr id="2054" name="Picture 6" descr="North Seattle Community Colle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990600"/>
            <a:ext cx="129540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10" descr="Seattle Vocational Institut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0" y="2286000"/>
            <a:ext cx="1219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4" descr="Seattle Central Community Colleg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2400" y="1219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1524000"/>
            <a:ext cx="7696200" cy="2590800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400" b="1" dirty="0" smtClean="0">
                <a:ln w="12700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Book Antiqua" pitchFamily="18" charset="0"/>
              </a:rPr>
              <a:t>SEATTLE COMMUNITY COLLEGES</a:t>
            </a:r>
            <a:br>
              <a:rPr lang="en-US" sz="3400" b="1" dirty="0" smtClean="0">
                <a:ln w="12700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Book Antiqua" pitchFamily="18" charset="0"/>
              </a:rPr>
            </a:br>
            <a:r>
              <a:rPr lang="en-US" sz="3400" b="1" dirty="0" smtClean="0">
                <a:ln w="12700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Book Antiqua" pitchFamily="18" charset="0"/>
              </a:rPr>
              <a:t>			</a:t>
            </a:r>
            <a:r>
              <a:rPr lang="en-US" sz="2000" b="1" spc="50" dirty="0" smtClean="0">
                <a:ln w="12700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Book Antiqua" pitchFamily="18" charset="0"/>
              </a:rPr>
              <a:t>District Budget Public Hearing</a:t>
            </a:r>
            <a:r>
              <a:rPr lang="en-US" sz="2000" b="1" dirty="0" smtClean="0">
                <a:ln w="1905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4D5B95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Book Antiqua" pitchFamily="18" charset="0"/>
              </a:rPr>
              <a:t> </a:t>
            </a:r>
            <a:br>
              <a:rPr lang="en-US" sz="2000" b="1" dirty="0" smtClean="0">
                <a:ln w="1905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4D5B95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Book Antiqua" pitchFamily="18" charset="0"/>
              </a:rPr>
            </a:br>
            <a:r>
              <a:rPr lang="en-US" sz="2000" b="1" dirty="0" smtClean="0">
                <a:ln w="1905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4D5B95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Book Antiqua" pitchFamily="18" charset="0"/>
              </a:rPr>
              <a:t>			</a:t>
            </a:r>
            <a:r>
              <a:rPr lang="en-US" sz="2000" b="1" spc="50" dirty="0" smtClean="0">
                <a:ln w="12700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Book Antiqua" pitchFamily="18" charset="0"/>
              </a:rPr>
              <a:t>Fiscal Year 2011-12</a:t>
            </a:r>
            <a:r>
              <a:rPr lang="en-US" sz="3400" b="1" i="1" u="sng" dirty="0"/>
              <a:t/>
            </a:r>
            <a:br>
              <a:rPr lang="en-US" sz="3400" b="1" i="1" u="sng" dirty="0"/>
            </a:br>
            <a:endParaRPr lang="en-US" sz="3400" dirty="0"/>
          </a:p>
        </p:txBody>
      </p:sp>
      <p:pic>
        <p:nvPicPr>
          <p:cNvPr id="2057" name="Picture 8" descr="South Seattle Community College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4800" y="2362200"/>
            <a:ext cx="1295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lum bright="23000" contrast="-23000"/>
          </a:blip>
          <a:stretch>
            <a:fillRect/>
          </a:stretch>
        </p:blipFill>
        <p:spPr bwMode="auto">
          <a:xfrm>
            <a:off x="2362200" y="3316605"/>
            <a:ext cx="4724400" cy="3425190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rgbClr val="5A69AA"/>
          </a:solidFill>
          <a:ln w="0">
            <a:noFill/>
          </a:ln>
          <a:effectLst>
            <a:outerShdw blurRad="63500" dist="114300" dir="14160000" algn="tr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 extrusionH="76200" contourW="19050" prstMaterial="dkEdge">
            <a:bevelT w="50800" h="50800"/>
            <a:extrusionClr>
              <a:schemeClr val="accent3">
                <a:lumMod val="50000"/>
              </a:schemeClr>
            </a:extrusionClr>
            <a:contourClr>
              <a:schemeClr val="accent3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1219200"/>
            <a:ext cx="7772400" cy="762000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n-US" sz="2000" dirty="0">
                <a:latin typeface="+mj-lt"/>
                <a:ea typeface="+mj-ea"/>
                <a:cs typeface="+mj-cs"/>
              </a:rPr>
              <a:t/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r>
              <a:rPr lang="en-US" sz="2000" dirty="0">
                <a:latin typeface="+mj-lt"/>
                <a:ea typeface="+mj-ea"/>
                <a:cs typeface="+mj-cs"/>
              </a:rPr>
              <a:t> </a:t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r>
              <a:rPr lang="en-US" sz="2000" dirty="0">
                <a:latin typeface="+mj-lt"/>
                <a:ea typeface="+mj-ea"/>
                <a:cs typeface="+mj-cs"/>
              </a:rPr>
              <a:t/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endParaRPr lang="en-US" sz="2000" dirty="0">
              <a:latin typeface="+mj-lt"/>
              <a:ea typeface="+mj-ea"/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66800" y="457201"/>
            <a:ext cx="6934200" cy="11387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ook Antiqua" pitchFamily="18" charset="0"/>
                <a:ea typeface="+mj-ea"/>
                <a:cs typeface="+mj-cs"/>
              </a:rPr>
              <a:t>District-wide </a:t>
            </a:r>
            <a:r>
              <a:rPr lang="en-US" sz="3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ook Antiqua" pitchFamily="18" charset="0"/>
                <a:ea typeface="+mj-ea"/>
                <a:cs typeface="+mj-cs"/>
              </a:rPr>
              <a:t>Budget Committee Recommendations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533400" y="2286001"/>
            <a:ext cx="80010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PROCESS 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EFFICIENCIES 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(previous recommendations)</a:t>
            </a:r>
          </a:p>
          <a:p>
            <a:pPr algn="ctr"/>
            <a:endParaRPr lang="en-US" sz="2200" b="1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pPr marL="457200" lvl="3" indent="-457200">
              <a:buFont typeface="Arial" pitchFamily="34" charset="0"/>
              <a:buChar char="•"/>
            </a:pPr>
            <a:r>
              <a:rPr lang="en-US" sz="2200" dirty="0" smtClean="0">
                <a:latin typeface="Calibri" pitchFamily="34" charset="0"/>
              </a:rPr>
              <a:t>More efficient use of space and buildings; continuation of the goal to increase sustainable practices</a:t>
            </a:r>
            <a:endParaRPr lang="en-US" sz="2200" dirty="0">
              <a:latin typeface="Calibri" pitchFamily="34" charset="0"/>
            </a:endParaRPr>
          </a:p>
          <a:p>
            <a:pPr marL="457200" lvl="4" indent="-457200">
              <a:buFont typeface="Arial" pitchFamily="34" charset="0"/>
              <a:buChar char="•"/>
            </a:pPr>
            <a:endParaRPr lang="en-US" sz="2200" dirty="0">
              <a:latin typeface="Calibri" pitchFamily="34" charset="0"/>
            </a:endParaRPr>
          </a:p>
          <a:p>
            <a:pPr marL="457200" lvl="3" indent="-457200">
              <a:buFont typeface="Arial" pitchFamily="34" charset="0"/>
              <a:buChar char="•"/>
            </a:pPr>
            <a:r>
              <a:rPr lang="en-US" sz="2200" dirty="0" smtClean="0">
                <a:latin typeface="Calibri" pitchFamily="34" charset="0"/>
              </a:rPr>
              <a:t>Minimize the use of outside consultants and contractors</a:t>
            </a:r>
            <a:endParaRPr lang="en-US" sz="2200" dirty="0">
              <a:latin typeface="Calibri" pitchFamily="34" charset="0"/>
            </a:endParaRPr>
          </a:p>
          <a:p>
            <a:pPr marL="457200" lvl="4" indent="-457200">
              <a:buFont typeface="Arial" pitchFamily="34" charset="0"/>
              <a:buChar char="•"/>
            </a:pPr>
            <a:endParaRPr lang="en-US" sz="2200" dirty="0">
              <a:latin typeface="Calibri" pitchFamily="34" charset="0"/>
            </a:endParaRPr>
          </a:p>
          <a:p>
            <a:pPr marL="457200" lvl="3" indent="-457200">
              <a:buFont typeface="Arial" pitchFamily="34" charset="0"/>
              <a:buChar char="•"/>
            </a:pPr>
            <a:r>
              <a:rPr lang="en-US" sz="2200" dirty="0" smtClean="0">
                <a:latin typeface="Calibri" pitchFamily="34" charset="0"/>
              </a:rPr>
              <a:t>Increase the use of electronic forms</a:t>
            </a:r>
          </a:p>
          <a:p>
            <a:pPr marL="1371600" lvl="4" indent="-457200">
              <a:buFont typeface="Arial" charset="0"/>
              <a:buChar char="•"/>
            </a:pPr>
            <a:endParaRPr lang="en-US" sz="2200" dirty="0">
              <a:solidFill>
                <a:srgbClr val="080218"/>
              </a:solidFill>
              <a:latin typeface="Calibri" pitchFamily="34" charset="0"/>
            </a:endParaRPr>
          </a:p>
          <a:p>
            <a:pPr marL="1371600" lvl="4" indent="-457200"/>
            <a:endParaRPr lang="en-US" sz="22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lum bright="23000" contrast="-23000"/>
          </a:blip>
          <a:stretch>
            <a:fillRect/>
          </a:stretch>
        </p:blipFill>
        <p:spPr bwMode="auto">
          <a:xfrm>
            <a:off x="2362200" y="3316605"/>
            <a:ext cx="4724400" cy="3425190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rgbClr val="5A69AA"/>
          </a:solidFill>
          <a:ln w="0">
            <a:noFill/>
          </a:ln>
          <a:effectLst>
            <a:outerShdw blurRad="63500" dist="114300" dir="14160000" algn="tr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 extrusionH="76200" contourW="19050" prstMaterial="dkEdge">
            <a:bevelT w="50800" h="50800"/>
            <a:extrusionClr>
              <a:schemeClr val="accent3">
                <a:lumMod val="50000"/>
              </a:schemeClr>
            </a:extrusionClr>
            <a:contourClr>
              <a:schemeClr val="accent3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244" name="Title 1"/>
          <p:cNvSpPr>
            <a:spLocks noGrp="1"/>
          </p:cNvSpPr>
          <p:nvPr>
            <p:ph type="ctrTitle"/>
          </p:nvPr>
        </p:nvSpPr>
        <p:spPr>
          <a:xfrm>
            <a:off x="685800" y="2362200"/>
            <a:ext cx="7772400" cy="2286000"/>
          </a:xfrm>
        </p:spPr>
        <p:txBody>
          <a:bodyPr/>
          <a:lstStyle/>
          <a:p>
            <a:pPr algn="l" eaLnBrk="1" hangingPunct="1"/>
            <a:r>
              <a:rPr lang="en-US" sz="2000" b="1" i="1" dirty="0" smtClean="0"/>
              <a:t> 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1219200"/>
            <a:ext cx="7772400" cy="762000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n-US" sz="2000" dirty="0">
                <a:latin typeface="+mj-lt"/>
                <a:ea typeface="+mj-ea"/>
                <a:cs typeface="+mj-cs"/>
              </a:rPr>
              <a:t/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r>
              <a:rPr lang="en-US" sz="2000" dirty="0">
                <a:latin typeface="+mj-lt"/>
                <a:ea typeface="+mj-ea"/>
                <a:cs typeface="+mj-cs"/>
              </a:rPr>
              <a:t> </a:t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r>
              <a:rPr lang="en-US" sz="2000" dirty="0">
                <a:latin typeface="+mj-lt"/>
                <a:ea typeface="+mj-ea"/>
                <a:cs typeface="+mj-cs"/>
              </a:rPr>
              <a:t/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endParaRPr lang="en-US" sz="2000" dirty="0">
              <a:latin typeface="+mj-lt"/>
              <a:ea typeface="+mj-ea"/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66800" y="457201"/>
            <a:ext cx="6934200" cy="11387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ook Antiqua" pitchFamily="18" charset="0"/>
                <a:ea typeface="+mj-ea"/>
                <a:cs typeface="+mj-cs"/>
              </a:rPr>
              <a:t>District-wide </a:t>
            </a:r>
            <a:r>
              <a:rPr lang="en-US" sz="3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ook Antiqua" pitchFamily="18" charset="0"/>
                <a:ea typeface="+mj-ea"/>
                <a:cs typeface="+mj-cs"/>
              </a:rPr>
              <a:t>Budget Committee Recommendations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533400" y="2209800"/>
            <a:ext cx="80010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CENTRALIZATION 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(previous recommendation)</a:t>
            </a:r>
          </a:p>
          <a:p>
            <a:endParaRPr lang="en-US" sz="2200" b="1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pPr marL="914400" lvl="3" indent="-457200"/>
            <a:r>
              <a:rPr lang="en-US" sz="2200" dirty="0">
                <a:latin typeface="Calibri" pitchFamily="34" charset="0"/>
              </a:rPr>
              <a:t>Increased centralization of “back office” functions</a:t>
            </a:r>
          </a:p>
          <a:p>
            <a:pPr marL="1371600" lvl="4" indent="-457200"/>
            <a:endParaRPr lang="en-US" sz="22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lum bright="23000" contrast="-23000"/>
          </a:blip>
          <a:stretch>
            <a:fillRect/>
          </a:stretch>
        </p:blipFill>
        <p:spPr bwMode="auto">
          <a:xfrm>
            <a:off x="2362200" y="3316605"/>
            <a:ext cx="4724400" cy="3425190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rgbClr val="5A69AA"/>
          </a:solidFill>
          <a:ln w="0">
            <a:noFill/>
          </a:ln>
          <a:effectLst>
            <a:outerShdw blurRad="63500" dist="114300" dir="14160000" algn="tr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 extrusionH="76200" contourW="19050" prstMaterial="dkEdge">
            <a:bevelT w="50800" h="50800"/>
            <a:extrusionClr>
              <a:schemeClr val="accent3">
                <a:lumMod val="50000"/>
              </a:schemeClr>
            </a:extrusionClr>
            <a:contourClr>
              <a:schemeClr val="accent3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1219200"/>
            <a:ext cx="7772400" cy="762000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n-US" sz="2000" dirty="0">
                <a:latin typeface="+mj-lt"/>
                <a:ea typeface="+mj-ea"/>
                <a:cs typeface="+mj-cs"/>
              </a:rPr>
              <a:t/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r>
              <a:rPr lang="en-US" sz="2000" dirty="0">
                <a:latin typeface="+mj-lt"/>
                <a:ea typeface="+mj-ea"/>
                <a:cs typeface="+mj-cs"/>
              </a:rPr>
              <a:t> </a:t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r>
              <a:rPr lang="en-US" sz="2000" dirty="0">
                <a:latin typeface="+mj-lt"/>
                <a:ea typeface="+mj-ea"/>
                <a:cs typeface="+mj-cs"/>
              </a:rPr>
              <a:t/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endParaRPr lang="en-US" sz="2000" dirty="0">
              <a:latin typeface="+mj-lt"/>
              <a:ea typeface="+mj-ea"/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66800" y="457201"/>
            <a:ext cx="6934200" cy="11387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ook Antiqua" pitchFamily="18" charset="0"/>
                <a:ea typeface="+mj-ea"/>
                <a:cs typeface="+mj-cs"/>
              </a:rPr>
              <a:t>District-wide </a:t>
            </a:r>
            <a:r>
              <a:rPr lang="en-US" sz="3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ook Antiqua" pitchFamily="18" charset="0"/>
                <a:ea typeface="+mj-ea"/>
                <a:cs typeface="+mj-cs"/>
              </a:rPr>
              <a:t>Budget Committee Recommendations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533400" y="2133601"/>
            <a:ext cx="800100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REVENUE 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GENERATING</a:t>
            </a:r>
          </a:p>
          <a:p>
            <a:endParaRPr lang="en-US" sz="2200" b="1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pPr marL="457200" lvl="3" indent="-457200">
              <a:buFont typeface="Arial" pitchFamily="34" charset="0"/>
              <a:buChar char="•"/>
            </a:pPr>
            <a:r>
              <a:rPr lang="en-US" sz="2200" dirty="0" smtClean="0">
                <a:latin typeface="Calibri" pitchFamily="34" charset="0"/>
              </a:rPr>
              <a:t>Examine the reliance on soft money (i.e., international students) while keeping mindful of the district’s mission</a:t>
            </a:r>
          </a:p>
          <a:p>
            <a:pPr marL="457200" lvl="4" indent="-457200">
              <a:buFont typeface="Arial" pitchFamily="34" charset="0"/>
              <a:buChar char="•"/>
            </a:pPr>
            <a:endParaRPr lang="en-US" sz="2200" dirty="0">
              <a:latin typeface="Calibri" pitchFamily="34" charset="0"/>
            </a:endParaRPr>
          </a:p>
          <a:p>
            <a:pPr marL="457200" lvl="3" indent="-457200">
              <a:buFont typeface="Arial" pitchFamily="34" charset="0"/>
              <a:buChar char="•"/>
            </a:pPr>
            <a:r>
              <a:rPr lang="en-US" sz="2200" dirty="0" smtClean="0">
                <a:latin typeface="Calibri" pitchFamily="34" charset="0"/>
              </a:rPr>
              <a:t>Local taxing authority, competing for levy funds</a:t>
            </a:r>
          </a:p>
          <a:p>
            <a:pPr marL="1371600" lvl="4" indent="-457200"/>
            <a:endParaRPr lang="en-US" sz="2200" dirty="0">
              <a:solidFill>
                <a:srgbClr val="080218"/>
              </a:solidFill>
              <a:latin typeface="Calibri" pitchFamily="34" charset="0"/>
            </a:endParaRPr>
          </a:p>
          <a:p>
            <a:pPr marL="1371600" lvl="4" indent="-457200">
              <a:buFont typeface="Arial" charset="0"/>
              <a:buChar char="•"/>
            </a:pPr>
            <a:endParaRPr lang="en-US" sz="2200" dirty="0">
              <a:solidFill>
                <a:srgbClr val="080218"/>
              </a:solidFill>
              <a:latin typeface="Calibri" pitchFamily="34" charset="0"/>
            </a:endParaRPr>
          </a:p>
          <a:p>
            <a:pPr marL="1371600" lvl="4" indent="-457200"/>
            <a:endParaRPr lang="en-US" sz="22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lum bright="23000" contrast="-23000"/>
          </a:blip>
          <a:stretch>
            <a:fillRect/>
          </a:stretch>
        </p:blipFill>
        <p:spPr bwMode="auto">
          <a:xfrm>
            <a:off x="2362200" y="3316605"/>
            <a:ext cx="4724400" cy="3425190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rgbClr val="5A69AA"/>
          </a:solidFill>
          <a:ln w="0">
            <a:noFill/>
          </a:ln>
          <a:effectLst>
            <a:outerShdw blurRad="63500" dist="114300" dir="14160000" algn="tr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 extrusionH="76200" contourW="19050" prstMaterial="dkEdge">
            <a:bevelT w="50800" h="50800"/>
            <a:extrusionClr>
              <a:schemeClr val="accent3">
                <a:lumMod val="50000"/>
              </a:schemeClr>
            </a:extrusionClr>
            <a:contourClr>
              <a:schemeClr val="accent3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1219200"/>
            <a:ext cx="7772400" cy="762000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n-US" sz="2000" dirty="0">
                <a:latin typeface="+mj-lt"/>
                <a:ea typeface="+mj-ea"/>
                <a:cs typeface="+mj-cs"/>
              </a:rPr>
              <a:t/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r>
              <a:rPr lang="en-US" sz="2000" dirty="0">
                <a:latin typeface="+mj-lt"/>
                <a:ea typeface="+mj-ea"/>
                <a:cs typeface="+mj-cs"/>
              </a:rPr>
              <a:t> </a:t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r>
              <a:rPr lang="en-US" sz="2000" dirty="0">
                <a:latin typeface="+mj-lt"/>
                <a:ea typeface="+mj-ea"/>
                <a:cs typeface="+mj-cs"/>
              </a:rPr>
              <a:t/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endParaRPr lang="en-US" sz="2000" dirty="0">
              <a:latin typeface="+mj-lt"/>
              <a:ea typeface="+mj-ea"/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66800" y="457201"/>
            <a:ext cx="6934200" cy="11387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ook Antiqua" pitchFamily="18" charset="0"/>
                <a:ea typeface="+mj-ea"/>
                <a:cs typeface="+mj-cs"/>
              </a:rPr>
              <a:t>District-wide </a:t>
            </a:r>
            <a:r>
              <a:rPr lang="en-US" sz="3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ook Antiqua" pitchFamily="18" charset="0"/>
                <a:ea typeface="+mj-ea"/>
                <a:cs typeface="+mj-cs"/>
              </a:rPr>
              <a:t>Budget Committee Recommendations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533400" y="2133601"/>
            <a:ext cx="800100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REVENUE 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GENERATING 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(previous recommendations)</a:t>
            </a:r>
          </a:p>
          <a:p>
            <a:pPr algn="ctr"/>
            <a:endParaRPr lang="en-US" sz="2200" b="1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pPr marL="457200" lvl="3" indent="-457200">
              <a:buFont typeface="Arial" pitchFamily="34" charset="0"/>
              <a:buChar char="•"/>
            </a:pPr>
            <a:r>
              <a:rPr lang="en-US" sz="2200" dirty="0">
                <a:latin typeface="Calibri" pitchFamily="34" charset="0"/>
              </a:rPr>
              <a:t>Pursue more grants &amp; charge indirect costs</a:t>
            </a:r>
          </a:p>
          <a:p>
            <a:pPr marL="457200" lvl="4" indent="-457200">
              <a:buFont typeface="Arial" pitchFamily="34" charset="0"/>
              <a:buChar char="•"/>
            </a:pPr>
            <a:endParaRPr lang="en-US" sz="2200" dirty="0">
              <a:latin typeface="Calibri" pitchFamily="34" charset="0"/>
            </a:endParaRPr>
          </a:p>
          <a:p>
            <a:pPr marL="457200" lvl="3" indent="-457200">
              <a:buFont typeface="Arial" pitchFamily="34" charset="0"/>
              <a:buChar char="•"/>
            </a:pPr>
            <a:r>
              <a:rPr lang="en-US" sz="2200" dirty="0">
                <a:latin typeface="Calibri" pitchFamily="34" charset="0"/>
              </a:rPr>
              <a:t>Explore differential tuition &amp; fees, and flexibility in utilizing fees for state-support classes</a:t>
            </a:r>
          </a:p>
          <a:p>
            <a:pPr marL="1371600" lvl="4" indent="-457200"/>
            <a:endParaRPr lang="en-US" sz="2200" dirty="0">
              <a:solidFill>
                <a:srgbClr val="080218"/>
              </a:solidFill>
              <a:latin typeface="Calibri" pitchFamily="34" charset="0"/>
            </a:endParaRPr>
          </a:p>
          <a:p>
            <a:pPr marL="1371600" lvl="4" indent="-457200">
              <a:buFont typeface="Arial" charset="0"/>
              <a:buChar char="•"/>
            </a:pPr>
            <a:endParaRPr lang="en-US" sz="2200" dirty="0">
              <a:solidFill>
                <a:srgbClr val="080218"/>
              </a:solidFill>
              <a:latin typeface="Calibri" pitchFamily="34" charset="0"/>
            </a:endParaRPr>
          </a:p>
          <a:p>
            <a:pPr marL="1371600" lvl="4" indent="-457200"/>
            <a:endParaRPr lang="en-US" sz="22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lum bright="23000" contrast="-23000"/>
          </a:blip>
          <a:stretch>
            <a:fillRect/>
          </a:stretch>
        </p:blipFill>
        <p:spPr bwMode="auto">
          <a:xfrm>
            <a:off x="2362200" y="3316605"/>
            <a:ext cx="4724400" cy="3425190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rgbClr val="5A69AA"/>
          </a:solidFill>
          <a:ln w="0">
            <a:noFill/>
          </a:ln>
          <a:effectLst>
            <a:outerShdw blurRad="63500" dist="114300" dir="14160000" algn="tr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 extrusionH="76200" contourW="19050" prstMaterial="dkEdge">
            <a:bevelT w="50800" h="50800"/>
            <a:extrusionClr>
              <a:schemeClr val="accent3">
                <a:lumMod val="50000"/>
              </a:schemeClr>
            </a:extrusionClr>
            <a:contourClr>
              <a:schemeClr val="accent3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316" name="Title 1"/>
          <p:cNvSpPr>
            <a:spLocks noGrp="1"/>
          </p:cNvSpPr>
          <p:nvPr>
            <p:ph type="ctrTitle"/>
          </p:nvPr>
        </p:nvSpPr>
        <p:spPr>
          <a:xfrm>
            <a:off x="685800" y="2362200"/>
            <a:ext cx="7772400" cy="2286000"/>
          </a:xfrm>
        </p:spPr>
        <p:txBody>
          <a:bodyPr/>
          <a:lstStyle/>
          <a:p>
            <a:pPr algn="l" eaLnBrk="1" hangingPunct="1"/>
            <a:r>
              <a:rPr lang="en-US" sz="2000" b="1" i="1" smtClean="0"/>
              <a:t> </a:t>
            </a: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/>
              <a:t/>
            </a:r>
            <a:br>
              <a:rPr lang="en-US" sz="2000" smtClean="0"/>
            </a:br>
            <a:endParaRPr lang="en-US" sz="2000" smtClean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1219200"/>
            <a:ext cx="7772400" cy="762000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n-US" sz="2000" dirty="0">
                <a:latin typeface="+mj-lt"/>
                <a:ea typeface="+mj-ea"/>
                <a:cs typeface="+mj-cs"/>
              </a:rPr>
              <a:t/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r>
              <a:rPr lang="en-US" sz="2000" dirty="0">
                <a:latin typeface="+mj-lt"/>
                <a:ea typeface="+mj-ea"/>
                <a:cs typeface="+mj-cs"/>
              </a:rPr>
              <a:t> </a:t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r>
              <a:rPr lang="en-US" sz="2000" dirty="0">
                <a:latin typeface="+mj-lt"/>
                <a:ea typeface="+mj-ea"/>
                <a:cs typeface="+mj-cs"/>
              </a:rPr>
              <a:t/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endParaRPr lang="en-US" sz="2000" dirty="0">
              <a:latin typeface="+mj-lt"/>
              <a:ea typeface="+mj-ea"/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66800" y="457201"/>
            <a:ext cx="6934200" cy="11387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ook Antiqua" pitchFamily="18" charset="0"/>
                <a:ea typeface="+mj-ea"/>
                <a:cs typeface="+mj-cs"/>
              </a:rPr>
              <a:t>District-wide </a:t>
            </a:r>
            <a:r>
              <a:rPr lang="en-US" sz="3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ook Antiqua" pitchFamily="18" charset="0"/>
                <a:ea typeface="+mj-ea"/>
                <a:cs typeface="+mj-cs"/>
              </a:rPr>
              <a:t>Budget Committee Recommendations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762000" y="2209800"/>
            <a:ext cx="77724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PART-TIME/FULL-TIME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FACULTY RATIO 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ANALYSIS</a:t>
            </a:r>
          </a:p>
          <a:p>
            <a:pPr algn="ctr"/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(previous recommendation)</a:t>
            </a:r>
          </a:p>
          <a:p>
            <a:pPr algn="ctr"/>
            <a:endParaRPr lang="en-US" sz="2200" b="1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pPr marL="0" lvl="3" indent="-457200"/>
            <a:r>
              <a:rPr lang="en-US" sz="2200" dirty="0" smtClean="0">
                <a:latin typeface="Calibri" pitchFamily="34" charset="0"/>
              </a:rPr>
              <a:t>Investigate </a:t>
            </a:r>
            <a:r>
              <a:rPr lang="en-US" sz="2200" dirty="0">
                <a:latin typeface="Calibri" pitchFamily="34" charset="0"/>
              </a:rPr>
              <a:t>the pros and cons of replacing some </a:t>
            </a:r>
            <a:r>
              <a:rPr lang="en-US" sz="2200" dirty="0" smtClean="0">
                <a:latin typeface="Calibri" pitchFamily="34" charset="0"/>
              </a:rPr>
              <a:t>part-time faculty with </a:t>
            </a:r>
            <a:r>
              <a:rPr lang="en-US" sz="2200" dirty="0">
                <a:latin typeface="Calibri" pitchFamily="34" charset="0"/>
              </a:rPr>
              <a:t>full-time faculty </a:t>
            </a:r>
            <a:r>
              <a:rPr lang="en-US" sz="2200" dirty="0" smtClean="0">
                <a:latin typeface="Calibri" pitchFamily="34" charset="0"/>
              </a:rPr>
              <a:t>positions</a:t>
            </a:r>
          </a:p>
          <a:p>
            <a:pPr marL="0" lvl="3" indent="-457200"/>
            <a:endParaRPr lang="en-US" sz="2200" dirty="0">
              <a:latin typeface="Calibri" pitchFamily="34" charset="0"/>
            </a:endParaRPr>
          </a:p>
          <a:p>
            <a:pPr marL="1371600" lvl="4" indent="-457200"/>
            <a:endParaRPr lang="en-US" sz="2200" dirty="0">
              <a:solidFill>
                <a:srgbClr val="080218"/>
              </a:solidFill>
              <a:latin typeface="Calibri" pitchFamily="34" charset="0"/>
            </a:endParaRPr>
          </a:p>
          <a:p>
            <a:pPr marL="1371600" lvl="4" indent="-457200"/>
            <a:endParaRPr lang="en-US" sz="22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lum bright="23000" contrast="-23000"/>
          </a:blip>
          <a:stretch>
            <a:fillRect/>
          </a:stretch>
        </p:blipFill>
        <p:spPr bwMode="auto">
          <a:xfrm>
            <a:off x="2362200" y="3316605"/>
            <a:ext cx="4724400" cy="3425190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rgbClr val="5A69AA"/>
          </a:solidFill>
          <a:ln w="0">
            <a:noFill/>
          </a:ln>
          <a:effectLst>
            <a:outerShdw blurRad="63500" dist="114300" dir="14160000" algn="tr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 extrusionH="76200" contourW="19050" prstMaterial="dkEdge">
            <a:bevelT w="50800" h="50800"/>
            <a:extrusionClr>
              <a:schemeClr val="accent3">
                <a:lumMod val="50000"/>
              </a:schemeClr>
            </a:extrusionClr>
            <a:contourClr>
              <a:schemeClr val="accent3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316" name="Title 1"/>
          <p:cNvSpPr>
            <a:spLocks noGrp="1"/>
          </p:cNvSpPr>
          <p:nvPr>
            <p:ph type="ctrTitle"/>
          </p:nvPr>
        </p:nvSpPr>
        <p:spPr>
          <a:xfrm>
            <a:off x="685800" y="2362200"/>
            <a:ext cx="7772400" cy="2286000"/>
          </a:xfrm>
        </p:spPr>
        <p:txBody>
          <a:bodyPr/>
          <a:lstStyle/>
          <a:p>
            <a:pPr algn="l" eaLnBrk="1" hangingPunct="1"/>
            <a:r>
              <a:rPr lang="en-US" sz="2000" b="1" i="1" smtClean="0"/>
              <a:t> </a:t>
            </a: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/>
              <a:t/>
            </a:r>
            <a:br>
              <a:rPr lang="en-US" sz="2000" smtClean="0"/>
            </a:br>
            <a:endParaRPr lang="en-US" sz="2000" smtClean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1219200"/>
            <a:ext cx="7772400" cy="762000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n-US" sz="2000" dirty="0">
                <a:latin typeface="+mj-lt"/>
                <a:ea typeface="+mj-ea"/>
                <a:cs typeface="+mj-cs"/>
              </a:rPr>
              <a:t/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r>
              <a:rPr lang="en-US" sz="2000" dirty="0">
                <a:latin typeface="+mj-lt"/>
                <a:ea typeface="+mj-ea"/>
                <a:cs typeface="+mj-cs"/>
              </a:rPr>
              <a:t> </a:t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r>
              <a:rPr lang="en-US" sz="2000" dirty="0">
                <a:latin typeface="+mj-lt"/>
                <a:ea typeface="+mj-ea"/>
                <a:cs typeface="+mj-cs"/>
              </a:rPr>
              <a:t/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endParaRPr lang="en-US" sz="2000" dirty="0">
              <a:latin typeface="+mj-lt"/>
              <a:ea typeface="+mj-ea"/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66800" y="457201"/>
            <a:ext cx="6934200" cy="11387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ook Antiqua" pitchFamily="18" charset="0"/>
                <a:ea typeface="+mj-ea"/>
                <a:cs typeface="+mj-cs"/>
              </a:rPr>
              <a:t>District-wide </a:t>
            </a:r>
            <a:r>
              <a:rPr lang="en-US" sz="3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ook Antiqua" pitchFamily="18" charset="0"/>
                <a:ea typeface="+mj-ea"/>
                <a:cs typeface="+mj-cs"/>
              </a:rPr>
              <a:t>Budget Committee Recommendations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762000" y="2209800"/>
            <a:ext cx="77724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COLLABORATION 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(previous recommendation)</a:t>
            </a:r>
          </a:p>
          <a:p>
            <a:pPr algn="ctr"/>
            <a:endParaRPr lang="en-US" sz="2200" b="1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pPr marL="0" lvl="3" indent="-457200"/>
            <a:r>
              <a:rPr lang="en-US" sz="2200" dirty="0" smtClean="0">
                <a:latin typeface="Calibri" pitchFamily="34" charset="0"/>
              </a:rPr>
              <a:t>Move to common placement testing standards</a:t>
            </a:r>
          </a:p>
          <a:p>
            <a:pPr marL="0" lvl="3" indent="-457200"/>
            <a:endParaRPr lang="en-US" sz="2200" dirty="0">
              <a:latin typeface="Calibri" pitchFamily="34" charset="0"/>
            </a:endParaRPr>
          </a:p>
          <a:p>
            <a:pPr marL="1371600" lvl="4" indent="-457200"/>
            <a:endParaRPr lang="en-US" sz="2200" dirty="0">
              <a:solidFill>
                <a:srgbClr val="080218"/>
              </a:solidFill>
              <a:latin typeface="Calibri" pitchFamily="34" charset="0"/>
            </a:endParaRPr>
          </a:p>
          <a:p>
            <a:pPr marL="1371600" lvl="4" indent="-457200"/>
            <a:endParaRPr lang="en-US" sz="22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4267200" y="914400"/>
            <a:ext cx="4724400" cy="24384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0">
            <a:noFill/>
          </a:ln>
          <a:effectLst/>
          <a:scene3d>
            <a:camera prst="orthographicFront"/>
            <a:lightRig rig="morning" dir="t"/>
          </a:scene3d>
          <a:sp3d prstMaterial="dkEdge"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533400" y="381000"/>
            <a:ext cx="8077200" cy="1905000"/>
          </a:xfrm>
          <a:prstGeom prst="roundRect">
            <a:avLst/>
          </a:prstGeom>
          <a:solidFill>
            <a:srgbClr val="5A69AA"/>
          </a:solidFill>
          <a:ln w="0">
            <a:noFill/>
          </a:ln>
          <a:effectLst>
            <a:outerShdw blurRad="63500" dist="114300" dir="14160000" algn="tr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 extrusionH="76200" contourW="19050" prstMaterial="dkEdge">
            <a:bevelT w="50800" h="50800"/>
            <a:extrusionClr>
              <a:schemeClr val="accent3">
                <a:lumMod val="50000"/>
              </a:schemeClr>
            </a:extrusionClr>
            <a:contourClr>
              <a:schemeClr val="accent3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434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58200" y="5638800"/>
            <a:ext cx="381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TextBox 6"/>
          <p:cNvSpPr txBox="1">
            <a:spLocks noChangeArrowheads="1"/>
          </p:cNvSpPr>
          <p:nvPr/>
        </p:nvSpPr>
        <p:spPr bwMode="auto">
          <a:xfrm>
            <a:off x="1143000" y="4038601"/>
            <a:ext cx="6705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dirty="0" smtClean="0">
                <a:latin typeface="Book Antiqua" pitchFamily="18" charset="0"/>
              </a:rPr>
              <a:t>Now for the “Real” </a:t>
            </a:r>
            <a:r>
              <a:rPr lang="en-US" sz="2400" b="1" dirty="0">
                <a:latin typeface="Book Antiqua" pitchFamily="18" charset="0"/>
              </a:rPr>
              <a:t>Numbers</a:t>
            </a:r>
          </a:p>
          <a:p>
            <a:pPr algn="ctr"/>
            <a:r>
              <a:rPr lang="en-US" sz="2400" b="1" dirty="0" smtClean="0">
                <a:latin typeface="Book Antiqua" pitchFamily="18" charset="0"/>
              </a:rPr>
              <a:t>Alan Ward Interim, Acting, Temporary </a:t>
            </a:r>
            <a:r>
              <a:rPr lang="en-US" sz="2400" b="1" dirty="0">
                <a:latin typeface="Book Antiqua" pitchFamily="18" charset="0"/>
              </a:rPr>
              <a:t>Chief Financial Officer</a:t>
            </a:r>
          </a:p>
        </p:txBody>
      </p:sp>
      <p:pic>
        <p:nvPicPr>
          <p:cNvPr id="14342" name="Picture 6" descr="North Seattle Community Colle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990600"/>
            <a:ext cx="129540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Picture 10" descr="Seattle Vocational Institut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0" y="2286000"/>
            <a:ext cx="1219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4" name="Picture 4" descr="Seattle Central Community Colleg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2400" y="14478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5" name="Picture 8" descr="South Seattle Community College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4800" y="2362200"/>
            <a:ext cx="1295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990600"/>
            <a:ext cx="7696200" cy="3657600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400" b="1" dirty="0" smtClean="0">
                <a:ln w="12700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Book Antiqua" pitchFamily="18" charset="0"/>
              </a:rPr>
              <a:t>SEATTLE COMMUNITY COLLEGES</a:t>
            </a:r>
            <a:br>
              <a:rPr lang="en-US" sz="3400" b="1" dirty="0" smtClean="0">
                <a:ln w="12700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Book Antiqua" pitchFamily="18" charset="0"/>
              </a:rPr>
            </a:br>
            <a:r>
              <a:rPr lang="en-US" sz="3400" b="1" dirty="0" smtClean="0">
                <a:ln w="12700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Book Antiqua" pitchFamily="18" charset="0"/>
              </a:rPr>
              <a:t>			</a:t>
            </a:r>
            <a:r>
              <a:rPr lang="en-US" sz="2000" b="1" spc="50" dirty="0" smtClean="0">
                <a:ln w="12700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Book Antiqua" pitchFamily="18" charset="0"/>
              </a:rPr>
              <a:t>District Budget Public Hearing</a:t>
            </a:r>
            <a:r>
              <a:rPr lang="en-US" sz="2000" b="1" dirty="0" smtClean="0">
                <a:ln w="1905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4D5B95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Book Antiqua" pitchFamily="18" charset="0"/>
              </a:rPr>
              <a:t> </a:t>
            </a:r>
            <a:br>
              <a:rPr lang="en-US" sz="2000" b="1" dirty="0" smtClean="0">
                <a:ln w="1905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4D5B95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Book Antiqua" pitchFamily="18" charset="0"/>
              </a:rPr>
            </a:br>
            <a:r>
              <a:rPr lang="en-US" sz="2000" b="1" dirty="0" smtClean="0">
                <a:ln w="1905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4D5B95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Book Antiqua" pitchFamily="18" charset="0"/>
              </a:rPr>
              <a:t>			</a:t>
            </a:r>
            <a:r>
              <a:rPr lang="en-US" sz="2000" b="1" spc="50" dirty="0" smtClean="0">
                <a:ln w="12700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Book Antiqua" pitchFamily="18" charset="0"/>
              </a:rPr>
              <a:t>Fiscal Year 2011-12</a:t>
            </a:r>
            <a:r>
              <a:rPr lang="en-US" sz="3400" b="1" i="1" u="sng" dirty="0"/>
              <a:t/>
            </a:r>
            <a:br>
              <a:rPr lang="en-US" sz="3400" b="1" i="1" u="sng" dirty="0"/>
            </a:br>
            <a:endParaRPr lang="en-US" sz="3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How We Started FY 2010-11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July 1, 2010 General Budget Cut         </a:t>
            </a:r>
            <a:r>
              <a:rPr lang="en-US" dirty="0" smtClean="0"/>
              <a:t>$4,007,146</a:t>
            </a:r>
          </a:p>
          <a:p>
            <a:r>
              <a:rPr lang="en-US" sz="2800" dirty="0" smtClean="0"/>
              <a:t>Compensation Cut                                    </a:t>
            </a:r>
            <a:r>
              <a:rPr lang="en-US" u="sng" dirty="0" smtClean="0"/>
              <a:t>$720,025</a:t>
            </a:r>
          </a:p>
          <a:p>
            <a:r>
              <a:rPr lang="en-US" sz="2800" b="1" u="sng" dirty="0" smtClean="0"/>
              <a:t>Total Cut</a:t>
            </a:r>
            <a:r>
              <a:rPr lang="en-US" sz="2800" dirty="0" smtClean="0"/>
              <a:t>                                                 </a:t>
            </a:r>
            <a:r>
              <a:rPr lang="en-US" dirty="0" smtClean="0"/>
              <a:t>$4,727,171</a:t>
            </a:r>
          </a:p>
          <a:p>
            <a:r>
              <a:rPr lang="en-US" sz="2800" dirty="0" smtClean="0"/>
              <a:t>Tuition Increase -7%                             </a:t>
            </a:r>
            <a:r>
              <a:rPr lang="en-US" u="sng" dirty="0" smtClean="0"/>
              <a:t>$4,350,083</a:t>
            </a:r>
          </a:p>
          <a:p>
            <a:r>
              <a:rPr lang="en-US" sz="2800" b="1" dirty="0" smtClean="0"/>
              <a:t>Net Reduction for FY 10-11                   </a:t>
            </a:r>
            <a:r>
              <a:rPr lang="en-US" b="1" dirty="0" smtClean="0"/>
              <a:t>$377,088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Things Were OK </a:t>
            </a:r>
            <a:r>
              <a:rPr lang="en-US" sz="4000" dirty="0" smtClean="0">
                <a:solidFill>
                  <a:srgbClr val="FF0000"/>
                </a:solidFill>
              </a:rPr>
              <a:t>THEN!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Revenue Forecasts were lowered</a:t>
            </a:r>
          </a:p>
          <a:p>
            <a:r>
              <a:rPr lang="en-US" sz="2800" dirty="0" smtClean="0"/>
              <a:t>Sales/Business taxes generate over 50% of State revenue- revenues missed forecasts</a:t>
            </a:r>
          </a:p>
          <a:p>
            <a:r>
              <a:rPr lang="en-US" sz="2800" dirty="0" smtClean="0"/>
              <a:t>Governor implemented a 3.8% supplemental budget reduction in December</a:t>
            </a:r>
          </a:p>
          <a:p>
            <a:r>
              <a:rPr lang="en-US" sz="2800" dirty="0" smtClean="0"/>
              <a:t>This was another $2,688,021 budget cut for the District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Budget for 2011-13 Biennium</a:t>
            </a:r>
            <a:endParaRPr lang="en-US" sz="40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Legislature dealt with $ 5 </a:t>
            </a:r>
            <a:r>
              <a:rPr lang="en-US" sz="2800" dirty="0" err="1" smtClean="0"/>
              <a:t>bil</a:t>
            </a:r>
            <a:r>
              <a:rPr lang="en-US" sz="2800" dirty="0" smtClean="0"/>
              <a:t> revenue shortfall</a:t>
            </a:r>
          </a:p>
          <a:p>
            <a:r>
              <a:rPr lang="en-US" sz="2800" dirty="0" smtClean="0"/>
              <a:t>Couldn’t raise taxes-initiative I-960</a:t>
            </a:r>
          </a:p>
          <a:p>
            <a:r>
              <a:rPr lang="en-US" sz="2800" dirty="0" smtClean="0"/>
              <a:t>State appropriations were cut</a:t>
            </a:r>
          </a:p>
          <a:p>
            <a:r>
              <a:rPr lang="en-US" sz="2800" dirty="0" smtClean="0"/>
              <a:t>Legislature reduced CTC funding by $76.8 mil or 11.5% for FY 2011-12</a:t>
            </a:r>
          </a:p>
          <a:p>
            <a:r>
              <a:rPr lang="en-US" sz="2800" dirty="0" smtClean="0"/>
              <a:t>$84.3 mil or 12.6% for FY 12-13 (1.1% more)</a:t>
            </a:r>
          </a:p>
          <a:p>
            <a:r>
              <a:rPr lang="en-US" sz="2800" dirty="0" smtClean="0"/>
              <a:t>CTC current State funding drops from $669mil to $585 mil in FY12-13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4267200" y="914400"/>
            <a:ext cx="4724400" cy="24384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0">
            <a:noFill/>
          </a:ln>
          <a:effectLst/>
          <a:scene3d>
            <a:camera prst="orthographicFront"/>
            <a:lightRig rig="morning" dir="t"/>
          </a:scene3d>
          <a:sp3d prstMaterial="dkEdge"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533400" y="381000"/>
            <a:ext cx="8077200" cy="1905000"/>
          </a:xfrm>
          <a:prstGeom prst="roundRect">
            <a:avLst/>
          </a:prstGeom>
          <a:solidFill>
            <a:srgbClr val="5A69AA"/>
          </a:solidFill>
          <a:ln w="0">
            <a:noFill/>
          </a:ln>
          <a:effectLst>
            <a:outerShdw blurRad="63500" dist="114300" dir="14160000" algn="tr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 extrusionH="76200" contourW="19050" prstMaterial="dkEdge">
            <a:bevelT w="50800" h="50800"/>
            <a:extrusionClr>
              <a:schemeClr val="accent3">
                <a:lumMod val="50000"/>
              </a:schemeClr>
            </a:extrusionClr>
            <a:contourClr>
              <a:schemeClr val="accent3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307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58200" y="5638800"/>
            <a:ext cx="381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TextBox 6"/>
          <p:cNvSpPr txBox="1">
            <a:spLocks noChangeArrowheads="1"/>
          </p:cNvSpPr>
          <p:nvPr/>
        </p:nvSpPr>
        <p:spPr bwMode="auto">
          <a:xfrm>
            <a:off x="1143000" y="4038601"/>
            <a:ext cx="6705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dirty="0">
                <a:latin typeface="Book Antiqua" pitchFamily="18" charset="0"/>
              </a:rPr>
              <a:t>Opening Remarks</a:t>
            </a:r>
          </a:p>
          <a:p>
            <a:pPr algn="ctr"/>
            <a:r>
              <a:rPr lang="en-US" sz="2400" b="1" dirty="0">
                <a:latin typeface="Book Antiqua" pitchFamily="18" charset="0"/>
              </a:rPr>
              <a:t>Dr. Jill Wakefield, Chancellor</a:t>
            </a:r>
          </a:p>
        </p:txBody>
      </p:sp>
      <p:pic>
        <p:nvPicPr>
          <p:cNvPr id="3078" name="Picture 6" descr="North Seattle Community Colle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990600"/>
            <a:ext cx="129540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10" descr="Seattle Vocational Institut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0" y="2286000"/>
            <a:ext cx="1219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4" descr="Seattle Central Community Colleg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2400" y="1219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8" descr="South Seattle Community College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4800" y="2362200"/>
            <a:ext cx="1295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990600"/>
            <a:ext cx="7696200" cy="3657600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400" b="1" dirty="0" smtClean="0">
                <a:ln w="12700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Book Antiqua" pitchFamily="18" charset="0"/>
              </a:rPr>
              <a:t>SEATTLE COMMUNITY COLLEGES</a:t>
            </a:r>
            <a:br>
              <a:rPr lang="en-US" sz="3400" b="1" dirty="0" smtClean="0">
                <a:ln w="12700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Book Antiqua" pitchFamily="18" charset="0"/>
              </a:rPr>
            </a:br>
            <a:r>
              <a:rPr lang="en-US" sz="3400" b="1" dirty="0" smtClean="0">
                <a:ln w="12700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Book Antiqua" pitchFamily="18" charset="0"/>
              </a:rPr>
              <a:t>			</a:t>
            </a:r>
            <a:r>
              <a:rPr lang="en-US" sz="2000" b="1" spc="50" dirty="0" smtClean="0">
                <a:ln w="12700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Book Antiqua" pitchFamily="18" charset="0"/>
              </a:rPr>
              <a:t>District Budget Public Hearing</a:t>
            </a:r>
            <a:r>
              <a:rPr lang="en-US" sz="2000" b="1" dirty="0" smtClean="0">
                <a:ln w="1905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4D5B95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Book Antiqua" pitchFamily="18" charset="0"/>
              </a:rPr>
              <a:t> </a:t>
            </a:r>
            <a:br>
              <a:rPr lang="en-US" sz="2000" b="1" dirty="0" smtClean="0">
                <a:ln w="1905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4D5B95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Book Antiqua" pitchFamily="18" charset="0"/>
              </a:rPr>
            </a:br>
            <a:r>
              <a:rPr lang="en-US" sz="2000" b="1" dirty="0" smtClean="0">
                <a:ln w="1905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4D5B95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Book Antiqua" pitchFamily="18" charset="0"/>
              </a:rPr>
              <a:t>			</a:t>
            </a:r>
            <a:r>
              <a:rPr lang="en-US" sz="2000" b="1" spc="50" dirty="0" smtClean="0">
                <a:ln w="12700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Book Antiqua" pitchFamily="18" charset="0"/>
              </a:rPr>
              <a:t>Fiscal </a:t>
            </a:r>
            <a:r>
              <a:rPr lang="en-US" sz="2000" b="1" spc="50" smtClean="0">
                <a:ln w="12700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Book Antiqua" pitchFamily="18" charset="0"/>
              </a:rPr>
              <a:t>Year 2011-12</a:t>
            </a:r>
            <a:r>
              <a:rPr lang="en-US" sz="3400" b="1" i="1" u="sng" dirty="0"/>
              <a:t/>
            </a:r>
            <a:br>
              <a:rPr lang="en-US" sz="3400" b="1" i="1" u="sng" dirty="0"/>
            </a:br>
            <a:endParaRPr lang="en-US" sz="3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Unresolved Budget Issues for      </a:t>
            </a:r>
            <a:br>
              <a:rPr lang="en-US" sz="4000" dirty="0" smtClean="0"/>
            </a:br>
            <a:r>
              <a:rPr lang="en-US" sz="4000" dirty="0" smtClean="0"/>
              <a:t>11-13 Biennium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4"/>
          </a:xfrm>
        </p:spPr>
        <p:txBody>
          <a:bodyPr/>
          <a:lstStyle/>
          <a:p>
            <a:r>
              <a:rPr lang="en-US" sz="2800" dirty="0" smtClean="0"/>
              <a:t>Tuition Increase-will SBCTC approve full 12% Legislatively authorized increase?</a:t>
            </a:r>
          </a:p>
          <a:p>
            <a:r>
              <a:rPr lang="en-US" sz="2800" dirty="0" smtClean="0"/>
              <a:t>Tuition re-direct for ERP project 2 or 3%?</a:t>
            </a:r>
          </a:p>
          <a:p>
            <a:r>
              <a:rPr lang="en-US" sz="2800" dirty="0" smtClean="0"/>
              <a:t>3% compensation reductions- Chancellor &amp; Presidents decided not to cut salaries this year</a:t>
            </a:r>
          </a:p>
          <a:p>
            <a:r>
              <a:rPr lang="en-US" sz="2800" dirty="0" smtClean="0"/>
              <a:t>Will use other compensation reductions to make cuts </a:t>
            </a:r>
          </a:p>
          <a:p>
            <a:r>
              <a:rPr lang="en-US" sz="2800" dirty="0" smtClean="0"/>
              <a:t>6% CAP on TIAA-CREF contribution</a:t>
            </a: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Budget Issues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Funding for supplemental retirement fund</a:t>
            </a:r>
          </a:p>
          <a:p>
            <a:r>
              <a:rPr lang="en-US" sz="2800" dirty="0" smtClean="0"/>
              <a:t>$5.5 mil in mandated efficiencies for system</a:t>
            </a:r>
          </a:p>
          <a:p>
            <a:r>
              <a:rPr lang="en-US" sz="2800" dirty="0" smtClean="0"/>
              <a:t>Allocation for Worker Retraining</a:t>
            </a:r>
          </a:p>
          <a:p>
            <a:r>
              <a:rPr lang="en-US" sz="2800" dirty="0" smtClean="0"/>
              <a:t>Lost $2.8 mil in one-time Worker Retraining</a:t>
            </a:r>
          </a:p>
          <a:p>
            <a:r>
              <a:rPr lang="en-US" sz="2800" dirty="0" smtClean="0"/>
              <a:t>Legislature added back $4.5 mil &amp; 970 WRT FTE for entire CTC system (district will receive a portion)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We are exhausted, but the race isn’t over</a:t>
            </a:r>
            <a:endParaRPr lang="en-US" dirty="0"/>
          </a:p>
        </p:txBody>
      </p:sp>
      <p:pic>
        <p:nvPicPr>
          <p:cNvPr id="1026" name="Picture 2" descr="C:\Documents and Settings\award\Local Settings\Temporary Internet Files\Content.IE5\TKM5ZRPQ\MC90021296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1447801"/>
            <a:ext cx="3200400" cy="28814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How Did District Plan for this?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Colleges/District Planned for 10% cut beginning in January</a:t>
            </a:r>
          </a:p>
          <a:p>
            <a:r>
              <a:rPr lang="en-US" sz="2800" dirty="0" smtClean="0"/>
              <a:t>Anticipated cuts of up to $8.2 mil for District</a:t>
            </a:r>
          </a:p>
          <a:p>
            <a:r>
              <a:rPr lang="en-US" sz="2800" dirty="0" smtClean="0"/>
              <a:t>College/District also needed to account for the 3.8% supplemental cut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066800" y="2209800"/>
          <a:ext cx="6934200" cy="2716232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2836718"/>
                <a:gridCol w="2048741"/>
                <a:gridCol w="2048741"/>
              </a:tblGrid>
              <a:tr h="61882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FY2010-2011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FY2011-</a:t>
                      </a:r>
                      <a:r>
                        <a:rPr lang="en-US" baseline="0" dirty="0" smtClean="0"/>
                        <a:t>2012</a:t>
                      </a:r>
                      <a:endParaRPr lang="en-US" dirty="0"/>
                    </a:p>
                  </a:txBody>
                  <a:tcPr/>
                </a:tc>
              </a:tr>
              <a:tr h="532689">
                <a:tc>
                  <a:txBody>
                    <a:bodyPr/>
                    <a:lstStyle/>
                    <a:p>
                      <a:r>
                        <a:rPr lang="en-US" dirty="0" smtClean="0"/>
                        <a:t>Enrollment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100%*</a:t>
                      </a:r>
                      <a:endParaRPr lang="en-US" dirty="0"/>
                    </a:p>
                  </a:txBody>
                  <a:tcPr/>
                </a:tc>
              </a:tr>
              <a:tr h="618826">
                <a:tc>
                  <a:txBody>
                    <a:bodyPr/>
                    <a:lstStyle/>
                    <a:p>
                      <a:r>
                        <a:rPr lang="en-US" dirty="0" smtClean="0"/>
                        <a:t>Projected Tuition Collected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$32,478,159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$34,102,066</a:t>
                      </a:r>
                      <a:endParaRPr lang="en-US" dirty="0"/>
                    </a:p>
                  </a:txBody>
                  <a:tcPr/>
                </a:tc>
              </a:tr>
              <a:tr h="515659">
                <a:tc>
                  <a:txBody>
                    <a:bodyPr/>
                    <a:lstStyle/>
                    <a:p>
                      <a:r>
                        <a:rPr lang="en-US" dirty="0" smtClean="0"/>
                        <a:t>Current Tuition</a:t>
                      </a:r>
                      <a:r>
                        <a:rPr lang="en-US" baseline="0" dirty="0" smtClean="0"/>
                        <a:t> Allocation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u="sng" dirty="0" smtClean="0"/>
                        <a:t>$30,598,643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sng" dirty="0" smtClean="0"/>
                        <a:t>$30,598,643</a:t>
                      </a:r>
                      <a:endParaRPr lang="en-US" u="sng" dirty="0"/>
                    </a:p>
                  </a:txBody>
                  <a:tcPr/>
                </a:tc>
              </a:tr>
              <a:tr h="430232">
                <a:tc>
                  <a:txBody>
                    <a:bodyPr/>
                    <a:lstStyle/>
                    <a:p>
                      <a:r>
                        <a:rPr lang="en-US" dirty="0" smtClean="0"/>
                        <a:t>Projected Additional Tuition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$1,879,516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$3,503,423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28800"/>
          </a:xfrm>
          <a:solidFill>
            <a:srgbClr val="5A69AA"/>
          </a:solidFill>
          <a:ln w="0">
            <a:noFill/>
          </a:ln>
          <a:effectLst>
            <a:outerShdw blurRad="63500" dist="114300" dir="14160000" algn="tr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 extrusionH="76200" contourW="19050" prstMaterial="dkEdge">
            <a:bevelT w="50800" h="50800"/>
            <a:extrusionClr>
              <a:schemeClr val="accent3">
                <a:lumMod val="50000"/>
              </a:schemeClr>
            </a:extrusionClr>
            <a:contourClr>
              <a:schemeClr val="accent3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ook Antiqua" pitchFamily="18" charset="0"/>
              </a:rPr>
              <a:t>Projected Tuition Revenue</a:t>
            </a:r>
            <a:b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ook Antiqua" pitchFamily="18" charset="0"/>
              </a:rPr>
            </a:br>
            <a:r>
              <a:rPr lang="en-US" sz="3200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ook Antiqua" pitchFamily="18" charset="0"/>
              </a:rPr>
              <a:t> FY 2011-2012</a:t>
            </a:r>
            <a:endParaRPr lang="en-US" sz="3200" dirty="0"/>
          </a:p>
        </p:txBody>
      </p:sp>
      <p:sp>
        <p:nvSpPr>
          <p:cNvPr id="21533" name="TextBox 5"/>
          <p:cNvSpPr txBox="1">
            <a:spLocks noChangeArrowheads="1"/>
          </p:cNvSpPr>
          <p:nvPr/>
        </p:nvSpPr>
        <p:spPr bwMode="auto">
          <a:xfrm>
            <a:off x="533400" y="5410200"/>
            <a:ext cx="8077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i="1" dirty="0" smtClean="0"/>
              <a:t>*Assumes SCCD generates similar FTES as FY2010-2011 (approx 15,600) despite having less projected funding for WRT FTES in FY2011-2012 (500-600 less) </a:t>
            </a:r>
            <a:endParaRPr lang="en-US" sz="14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1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3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4267200" y="914400"/>
            <a:ext cx="4724400" cy="24384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0">
            <a:noFill/>
          </a:ln>
          <a:effectLst/>
          <a:scene3d>
            <a:camera prst="orthographicFront"/>
            <a:lightRig rig="morning" dir="t"/>
          </a:scene3d>
          <a:sp3d prstMaterial="dkEdge"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533400" y="381000"/>
            <a:ext cx="8077200" cy="1905000"/>
          </a:xfrm>
          <a:prstGeom prst="roundRect">
            <a:avLst/>
          </a:prstGeom>
          <a:solidFill>
            <a:srgbClr val="5A69AA"/>
          </a:solidFill>
          <a:ln w="0">
            <a:noFill/>
          </a:ln>
          <a:effectLst>
            <a:outerShdw blurRad="63500" dist="114300" dir="14160000" algn="tr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 extrusionH="76200" contourW="19050" prstMaterial="dkEdge">
            <a:bevelT w="50800" h="50800"/>
            <a:extrusionClr>
              <a:schemeClr val="accent3">
                <a:lumMod val="50000"/>
              </a:schemeClr>
            </a:extrusionClr>
            <a:contourClr>
              <a:schemeClr val="accent3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3174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58200" y="5638800"/>
            <a:ext cx="381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9" name="Picture 6" descr="North Seattle Community Colle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990600"/>
            <a:ext cx="129540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0" name="Picture 10" descr="Seattle Vocational Institut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0" y="2286000"/>
            <a:ext cx="1219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1" name="Picture 4" descr="Seattle Central Community Colleg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2400" y="14478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2" name="Picture 8" descr="South Seattle Community College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4800" y="2362200"/>
            <a:ext cx="1295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3" name="TextBox 6"/>
          <p:cNvSpPr txBox="1">
            <a:spLocks noChangeArrowheads="1"/>
          </p:cNvSpPr>
          <p:nvPr/>
        </p:nvSpPr>
        <p:spPr bwMode="auto">
          <a:xfrm>
            <a:off x="1143000" y="4038601"/>
            <a:ext cx="6705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dirty="0">
                <a:latin typeface="Book Antiqua" pitchFamily="18" charset="0"/>
              </a:rPr>
              <a:t>District Office &amp; District-wide Budgets</a:t>
            </a:r>
          </a:p>
          <a:p>
            <a:pPr algn="ctr"/>
            <a:r>
              <a:rPr lang="en-US" sz="2400" b="1" dirty="0" smtClean="0">
                <a:latin typeface="Book Antiqua" pitchFamily="18" charset="0"/>
              </a:rPr>
              <a:t>Alan Ward, Interim Chief Financial Officer</a:t>
            </a:r>
            <a:endParaRPr lang="en-US" sz="2400" b="1" dirty="0">
              <a:latin typeface="Book Antiqu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990600"/>
            <a:ext cx="7696200" cy="3657600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400" b="1" dirty="0" smtClean="0">
                <a:ln w="12700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Book Antiqua" pitchFamily="18" charset="0"/>
              </a:rPr>
              <a:t>SEATTLE COMMUNITY COLLEGES</a:t>
            </a:r>
            <a:br>
              <a:rPr lang="en-US" sz="3400" b="1" dirty="0" smtClean="0">
                <a:ln w="12700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Book Antiqua" pitchFamily="18" charset="0"/>
              </a:rPr>
            </a:br>
            <a:r>
              <a:rPr lang="en-US" sz="3400" b="1" dirty="0" smtClean="0">
                <a:ln w="12700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Book Antiqua" pitchFamily="18" charset="0"/>
              </a:rPr>
              <a:t>			</a:t>
            </a:r>
            <a:r>
              <a:rPr lang="en-US" sz="2000" b="1" spc="50" dirty="0" smtClean="0">
                <a:ln w="12700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Book Antiqua" pitchFamily="18" charset="0"/>
              </a:rPr>
              <a:t>District Budget Public Hearing</a:t>
            </a:r>
            <a:br>
              <a:rPr lang="en-US" sz="2000" b="1" spc="50" dirty="0" smtClean="0">
                <a:ln w="12700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Book Antiqua" pitchFamily="18" charset="0"/>
              </a:rPr>
            </a:br>
            <a:r>
              <a:rPr lang="en-US" sz="2000" b="1" dirty="0" smtClean="0">
                <a:ln w="1905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4D5B95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Book Antiqua" pitchFamily="18" charset="0"/>
              </a:rPr>
              <a:t>		     	</a:t>
            </a:r>
            <a:r>
              <a:rPr lang="en-US" sz="2000" b="1" spc="50" dirty="0" smtClean="0">
                <a:ln w="12700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Book Antiqua" pitchFamily="18" charset="0"/>
              </a:rPr>
              <a:t>Fiscal Year 2011-12</a:t>
            </a:r>
            <a:r>
              <a:rPr lang="en-US" sz="3400" b="1" i="1" u="sng" dirty="0"/>
              <a:t/>
            </a:r>
            <a:br>
              <a:rPr lang="en-US" sz="3400" b="1" i="1" u="sng" dirty="0"/>
            </a:br>
            <a:endParaRPr lang="en-US" sz="3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905000"/>
          </a:xfrm>
          <a:prstGeom prst="rect">
            <a:avLst/>
          </a:prstGeom>
          <a:solidFill>
            <a:srgbClr val="5A69AA"/>
          </a:solidFill>
          <a:ln w="0">
            <a:noFill/>
          </a:ln>
          <a:effectLst>
            <a:outerShdw blurRad="63500" dist="114300" dir="14160000" algn="tr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 extrusionH="76200" contourW="19050" prstMaterial="dkEdge">
            <a:bevelT w="50800" h="50800"/>
            <a:extrusionClr>
              <a:schemeClr val="accent3">
                <a:lumMod val="50000"/>
              </a:schemeClr>
            </a:extrusionClr>
            <a:contourClr>
              <a:schemeClr val="accent3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1219200"/>
            <a:ext cx="7772400" cy="762000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n-US" sz="2000" dirty="0">
                <a:latin typeface="+mj-lt"/>
                <a:ea typeface="+mj-ea"/>
                <a:cs typeface="+mj-cs"/>
              </a:rPr>
              <a:t/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r>
              <a:rPr lang="en-US" sz="2000" dirty="0">
                <a:latin typeface="+mj-lt"/>
                <a:ea typeface="+mj-ea"/>
                <a:cs typeface="+mj-cs"/>
              </a:rPr>
              <a:t> </a:t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r>
              <a:rPr lang="en-US" sz="2000" dirty="0">
                <a:latin typeface="+mj-lt"/>
                <a:ea typeface="+mj-ea"/>
                <a:cs typeface="+mj-cs"/>
              </a:rPr>
              <a:t/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endParaRPr lang="en-US" sz="2000" dirty="0">
              <a:latin typeface="+mj-lt"/>
              <a:ea typeface="+mj-ea"/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" y="762000"/>
            <a:ext cx="8305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ook Antiqua" pitchFamily="18" charset="0"/>
                <a:ea typeface="+mj-ea"/>
                <a:cs typeface="+mj-cs"/>
              </a:rPr>
              <a:t>District Office </a:t>
            </a:r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ook Antiqua" pitchFamily="18" charset="0"/>
                <a:ea typeface="+mj-ea"/>
                <a:cs typeface="+mj-cs"/>
              </a:rPr>
              <a:t>(</a:t>
            </a:r>
            <a:r>
              <a:rPr lang="en-US" sz="3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ook Antiqua" pitchFamily="18" charset="0"/>
                <a:ea typeface="+mj-ea"/>
                <a:cs typeface="+mj-cs"/>
              </a:rPr>
              <a:t>Siegal</a:t>
            </a:r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ook Antiqua" pitchFamily="18" charset="0"/>
                <a:ea typeface="+mj-ea"/>
                <a:cs typeface="+mj-cs"/>
              </a:rPr>
              <a:t> Service Center)</a:t>
            </a:r>
          </a:p>
        </p:txBody>
      </p:sp>
      <p:sp>
        <p:nvSpPr>
          <p:cNvPr id="10" name="Rectangle 9"/>
          <p:cNvSpPr/>
          <p:nvPr/>
        </p:nvSpPr>
        <p:spPr>
          <a:xfrm>
            <a:off x="533400" y="2286000"/>
            <a:ext cx="8229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i="1" dirty="0" smtClean="0"/>
          </a:p>
        </p:txBody>
      </p:sp>
      <p:sp>
        <p:nvSpPr>
          <p:cNvPr id="9" name="Rectangle 8"/>
          <p:cNvSpPr/>
          <p:nvPr/>
        </p:nvSpPr>
        <p:spPr>
          <a:xfrm>
            <a:off x="457200" y="2285999"/>
            <a:ext cx="8305800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300" u="sng" dirty="0" smtClean="0">
                <a:latin typeface="+mn-lt"/>
              </a:rPr>
              <a:t>Chancellor’s Office </a:t>
            </a:r>
            <a:r>
              <a:rPr lang="en-US" sz="2300" dirty="0" smtClean="0">
                <a:latin typeface="+mn-lt"/>
              </a:rPr>
              <a:t>– District Leadership, PIO, Advancement, Government and External Relations &amp; Partnerships</a:t>
            </a:r>
          </a:p>
          <a:p>
            <a:endParaRPr lang="en-US" sz="2300" dirty="0" smtClean="0">
              <a:latin typeface="+mn-lt"/>
            </a:endParaRPr>
          </a:p>
          <a:p>
            <a:r>
              <a:rPr lang="en-US" sz="2300" u="sng" dirty="0" smtClean="0">
                <a:latin typeface="+mn-lt"/>
              </a:rPr>
              <a:t>Vice Chancellor’s Office </a:t>
            </a:r>
            <a:r>
              <a:rPr lang="en-US" sz="2300" dirty="0" smtClean="0">
                <a:latin typeface="+mn-lt"/>
              </a:rPr>
              <a:t>– Planning, Research, Workforce Education, Strategic Initiatives &amp; Projects, Grants</a:t>
            </a:r>
          </a:p>
          <a:p>
            <a:endParaRPr lang="en-US" sz="2300" u="sng" dirty="0" smtClean="0">
              <a:latin typeface="+mn-lt"/>
            </a:endParaRPr>
          </a:p>
          <a:p>
            <a:r>
              <a:rPr lang="en-US" sz="2300" u="sng" dirty="0" smtClean="0">
                <a:latin typeface="+mn-lt"/>
              </a:rPr>
              <a:t>Human Resources </a:t>
            </a:r>
            <a:r>
              <a:rPr lang="en-US" sz="2300" dirty="0" smtClean="0">
                <a:latin typeface="+mn-lt"/>
              </a:rPr>
              <a:t>– Hiring, Professional Development</a:t>
            </a:r>
          </a:p>
          <a:p>
            <a:endParaRPr lang="en-US" sz="2300" dirty="0" smtClean="0">
              <a:latin typeface="+mn-lt"/>
            </a:endParaRPr>
          </a:p>
          <a:p>
            <a:r>
              <a:rPr lang="en-US" sz="2300" u="sng" dirty="0" smtClean="0">
                <a:latin typeface="+mn-lt"/>
              </a:rPr>
              <a:t>Budget &amp; Finance </a:t>
            </a:r>
            <a:r>
              <a:rPr lang="en-US" sz="2300" dirty="0" smtClean="0">
                <a:latin typeface="+mn-lt"/>
              </a:rPr>
              <a:t>– Accounting, Budgeting, Payroll &amp; Benefits, Purchasing, Library Technical Services</a:t>
            </a:r>
            <a:endParaRPr lang="en-US" sz="23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905000"/>
          </a:xfrm>
          <a:prstGeom prst="rect">
            <a:avLst/>
          </a:prstGeom>
          <a:solidFill>
            <a:srgbClr val="5A69AA"/>
          </a:solidFill>
          <a:ln w="0">
            <a:noFill/>
          </a:ln>
          <a:effectLst>
            <a:outerShdw blurRad="63500" dist="114300" dir="14160000" algn="tr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 extrusionH="76200" contourW="19050" prstMaterial="dkEdge">
            <a:bevelT w="50800" h="50800"/>
            <a:extrusionClr>
              <a:schemeClr val="accent3">
                <a:lumMod val="50000"/>
              </a:schemeClr>
            </a:extrusionClr>
            <a:contourClr>
              <a:schemeClr val="accent3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772" name="Title 1"/>
          <p:cNvSpPr>
            <a:spLocks noGrp="1"/>
          </p:cNvSpPr>
          <p:nvPr>
            <p:ph type="ctrTitle"/>
          </p:nvPr>
        </p:nvSpPr>
        <p:spPr>
          <a:xfrm>
            <a:off x="685800" y="2362200"/>
            <a:ext cx="7772400" cy="2286000"/>
          </a:xfrm>
        </p:spPr>
        <p:txBody>
          <a:bodyPr/>
          <a:lstStyle/>
          <a:p>
            <a:pPr algn="l" eaLnBrk="1" hangingPunct="1"/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b="1" i="1" dirty="0" smtClean="0"/>
              <a:t> 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1219200"/>
            <a:ext cx="7772400" cy="762000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n-US" sz="2000" dirty="0">
                <a:latin typeface="+mj-lt"/>
                <a:ea typeface="+mj-ea"/>
                <a:cs typeface="+mj-cs"/>
              </a:rPr>
              <a:t/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r>
              <a:rPr lang="en-US" sz="2000" dirty="0">
                <a:latin typeface="+mj-lt"/>
                <a:ea typeface="+mj-ea"/>
                <a:cs typeface="+mj-cs"/>
              </a:rPr>
              <a:t> </a:t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r>
              <a:rPr lang="en-US" sz="2000" dirty="0">
                <a:latin typeface="+mj-lt"/>
                <a:ea typeface="+mj-ea"/>
                <a:cs typeface="+mj-cs"/>
              </a:rPr>
              <a:t/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endParaRPr lang="en-US" sz="2000" dirty="0">
              <a:latin typeface="+mj-lt"/>
              <a:ea typeface="+mj-ea"/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" y="381000"/>
            <a:ext cx="8305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ook Antiqua" pitchFamily="18" charset="0"/>
                <a:ea typeface="+mj-ea"/>
                <a:cs typeface="+mj-cs"/>
              </a:rPr>
              <a:t>District Office </a:t>
            </a:r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ook Antiqua" pitchFamily="18" charset="0"/>
                <a:ea typeface="+mj-ea"/>
                <a:cs typeface="+mj-cs"/>
              </a:rPr>
              <a:t>(</a:t>
            </a:r>
            <a:r>
              <a:rPr lang="en-US" sz="3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ook Antiqua" pitchFamily="18" charset="0"/>
                <a:ea typeface="+mj-ea"/>
                <a:cs typeface="+mj-cs"/>
              </a:rPr>
              <a:t>Siegal</a:t>
            </a:r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ook Antiqua" pitchFamily="18" charset="0"/>
                <a:ea typeface="+mj-ea"/>
                <a:cs typeface="+mj-cs"/>
              </a:rPr>
              <a:t> Service Center)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ook Antiqua" pitchFamily="18" charset="0"/>
                <a:ea typeface="+mj-ea"/>
                <a:cs typeface="+mj-cs"/>
              </a:rPr>
              <a:t>Budget Planning </a:t>
            </a:r>
            <a:r>
              <a:rPr lang="en-US" sz="3200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ook Antiqua" pitchFamily="18" charset="0"/>
              </a:rPr>
              <a:t>FY 2011-2012</a:t>
            </a:r>
            <a:endParaRPr lang="en-US" sz="3200" b="1" i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Book Antiqua" pitchFamily="18" charset="0"/>
              <a:ea typeface="+mj-ea"/>
              <a:cs typeface="+mj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200" y="2209800"/>
            <a:ext cx="8229600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300" dirty="0" smtClean="0">
                <a:latin typeface="+mn-lt"/>
              </a:rPr>
              <a:t>One perspective – budget reduction planning mode (yes, we have planned for 10% cut) but…</a:t>
            </a:r>
          </a:p>
          <a:p>
            <a:pPr>
              <a:buFont typeface="Wingdings" pitchFamily="2" charset="2"/>
              <a:buChar char="v"/>
            </a:pPr>
            <a:endParaRPr lang="en-US" sz="2300" dirty="0" smtClean="0">
              <a:latin typeface="+mn-lt"/>
            </a:endParaRPr>
          </a:p>
          <a:p>
            <a:r>
              <a:rPr lang="en-US" sz="2300" dirty="0" smtClean="0">
                <a:latin typeface="+mn-lt"/>
              </a:rPr>
              <a:t>Another perspective – opportunity to structure, position, and staff ourselves to be more effective and efficient now and for the future</a:t>
            </a:r>
          </a:p>
          <a:p>
            <a:pPr>
              <a:buFont typeface="Wingdings" pitchFamily="2" charset="2"/>
              <a:buChar char="v"/>
            </a:pPr>
            <a:endParaRPr lang="en-US" sz="2300" dirty="0" smtClean="0">
              <a:latin typeface="+mn-lt"/>
            </a:endParaRPr>
          </a:p>
          <a:p>
            <a:r>
              <a:rPr lang="en-US" sz="2300" u="sng" dirty="0" smtClean="0">
                <a:latin typeface="+mn-lt"/>
              </a:rPr>
              <a:t>Key Planning Question </a:t>
            </a:r>
            <a:r>
              <a:rPr lang="en-US" sz="2300" dirty="0" smtClean="0">
                <a:latin typeface="+mn-lt"/>
              </a:rPr>
              <a:t>– </a:t>
            </a:r>
            <a:r>
              <a:rPr lang="en-US" sz="2300" i="1" dirty="0" smtClean="0">
                <a:latin typeface="+mn-lt"/>
              </a:rPr>
              <a:t>Is the District Office (</a:t>
            </a:r>
            <a:r>
              <a:rPr lang="en-US" sz="2300" i="1" dirty="0" err="1" smtClean="0">
                <a:latin typeface="+mn-lt"/>
              </a:rPr>
              <a:t>Siegal</a:t>
            </a:r>
            <a:r>
              <a:rPr lang="en-US" sz="2300" i="1" dirty="0" smtClean="0">
                <a:latin typeface="+mn-lt"/>
              </a:rPr>
              <a:t> Service Center) configured and staffed to effectively and efficiently serve our colleges, our community, and our students?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905000"/>
          </a:xfrm>
          <a:prstGeom prst="rect">
            <a:avLst/>
          </a:prstGeom>
          <a:solidFill>
            <a:srgbClr val="5A69AA"/>
          </a:solidFill>
          <a:ln w="0">
            <a:noFill/>
          </a:ln>
          <a:effectLst>
            <a:outerShdw blurRad="63500" dist="114300" dir="14160000" algn="tr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 extrusionH="76200" contourW="19050" prstMaterial="dkEdge">
            <a:bevelT w="50800" h="50800"/>
            <a:extrusionClr>
              <a:schemeClr val="accent3">
                <a:lumMod val="50000"/>
              </a:schemeClr>
            </a:extrusionClr>
            <a:contourClr>
              <a:schemeClr val="accent3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772" name="Title 1"/>
          <p:cNvSpPr>
            <a:spLocks noGrp="1"/>
          </p:cNvSpPr>
          <p:nvPr>
            <p:ph type="ctrTitle"/>
          </p:nvPr>
        </p:nvSpPr>
        <p:spPr>
          <a:xfrm>
            <a:off x="685800" y="2362200"/>
            <a:ext cx="7772400" cy="2286000"/>
          </a:xfrm>
        </p:spPr>
        <p:txBody>
          <a:bodyPr/>
          <a:lstStyle/>
          <a:p>
            <a:pPr algn="l" eaLnBrk="1" hangingPunct="1"/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b="1" i="1" dirty="0" smtClean="0"/>
              <a:t> 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1219200"/>
            <a:ext cx="7772400" cy="762000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n-US" sz="2000" dirty="0">
                <a:latin typeface="+mj-lt"/>
                <a:ea typeface="+mj-ea"/>
                <a:cs typeface="+mj-cs"/>
              </a:rPr>
              <a:t/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r>
              <a:rPr lang="en-US" sz="2000" dirty="0">
                <a:latin typeface="+mj-lt"/>
                <a:ea typeface="+mj-ea"/>
                <a:cs typeface="+mj-cs"/>
              </a:rPr>
              <a:t> </a:t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r>
              <a:rPr lang="en-US" sz="2000" dirty="0">
                <a:latin typeface="+mj-lt"/>
                <a:ea typeface="+mj-ea"/>
                <a:cs typeface="+mj-cs"/>
              </a:rPr>
              <a:t/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endParaRPr lang="en-US" sz="2000" dirty="0">
              <a:latin typeface="+mj-lt"/>
              <a:ea typeface="+mj-ea"/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" y="381000"/>
            <a:ext cx="8305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ook Antiqua" pitchFamily="18" charset="0"/>
                <a:ea typeface="+mj-ea"/>
                <a:cs typeface="+mj-cs"/>
              </a:rPr>
              <a:t>District Office </a:t>
            </a:r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ook Antiqua" pitchFamily="18" charset="0"/>
                <a:ea typeface="+mj-ea"/>
                <a:cs typeface="+mj-cs"/>
              </a:rPr>
              <a:t>(</a:t>
            </a:r>
            <a:r>
              <a:rPr lang="en-US" sz="3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ook Antiqua" pitchFamily="18" charset="0"/>
                <a:ea typeface="+mj-ea"/>
                <a:cs typeface="+mj-cs"/>
              </a:rPr>
              <a:t>Siegal</a:t>
            </a:r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ook Antiqua" pitchFamily="18" charset="0"/>
                <a:ea typeface="+mj-ea"/>
                <a:cs typeface="+mj-cs"/>
              </a:rPr>
              <a:t> Service Center)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ook Antiqua" pitchFamily="18" charset="0"/>
                <a:ea typeface="+mj-ea"/>
                <a:cs typeface="+mj-cs"/>
              </a:rPr>
              <a:t>Budget Planning </a:t>
            </a:r>
            <a:r>
              <a:rPr lang="en-US" sz="3200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ook Antiqua" pitchFamily="18" charset="0"/>
              </a:rPr>
              <a:t>FY 2011-2012</a:t>
            </a:r>
            <a:endParaRPr lang="en-US" sz="3200" b="1" i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Book Antiqua" pitchFamily="18" charset="0"/>
              <a:ea typeface="+mj-ea"/>
              <a:cs typeface="+mj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200" y="2209800"/>
            <a:ext cx="8229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u="sng" dirty="0" smtClean="0">
                <a:latin typeface="+mn-lt"/>
              </a:rPr>
              <a:t>Plan and Implement Now to Be Prepared for the Future</a:t>
            </a:r>
          </a:p>
          <a:p>
            <a:endParaRPr lang="en-US" sz="2400" dirty="0" smtClean="0">
              <a:latin typeface="+mn-lt"/>
            </a:endParaRPr>
          </a:p>
          <a:p>
            <a:r>
              <a:rPr lang="en-US" sz="2400" dirty="0" smtClean="0">
                <a:latin typeface="+mn-lt"/>
              </a:rPr>
              <a:t>Prepare for and Proactively Participate in ERP</a:t>
            </a:r>
          </a:p>
          <a:p>
            <a:r>
              <a:rPr lang="en-US" sz="2400" dirty="0" smtClean="0">
                <a:latin typeface="+mn-lt"/>
              </a:rPr>
              <a:t>(Enterprise Resource Planning) Need a leader for Project</a:t>
            </a:r>
          </a:p>
          <a:p>
            <a:endParaRPr lang="en-US" sz="2400" dirty="0" smtClean="0">
              <a:latin typeface="+mn-lt"/>
            </a:endParaRPr>
          </a:p>
          <a:p>
            <a:r>
              <a:rPr lang="en-US" sz="2400" dirty="0" smtClean="0">
                <a:latin typeface="+mn-lt"/>
              </a:rPr>
              <a:t>We want the right people with the right skill sets in the right positions with the right professional development training to be successful</a:t>
            </a:r>
          </a:p>
          <a:p>
            <a:endParaRPr lang="en-US" sz="2400" dirty="0" smtClean="0">
              <a:latin typeface="+mn-lt"/>
            </a:endParaRPr>
          </a:p>
          <a:p>
            <a:r>
              <a:rPr lang="en-US" sz="2400" dirty="0" smtClean="0">
                <a:latin typeface="+mn-lt"/>
              </a:rPr>
              <a:t>More strategically use indirect and non-state funding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rgbClr val="5A69AA"/>
          </a:solidFill>
          <a:ln w="0">
            <a:noFill/>
          </a:ln>
          <a:effectLst>
            <a:outerShdw blurRad="63500" dist="114300" dir="14160000" algn="tr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 extrusionH="76200" contourW="19050" prstMaterial="dkEdge">
            <a:bevelT w="50800" h="50800"/>
            <a:extrusionClr>
              <a:schemeClr val="accent3">
                <a:lumMod val="50000"/>
              </a:schemeClr>
            </a:extrusionClr>
            <a:contourClr>
              <a:schemeClr val="accent3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1219200"/>
            <a:ext cx="7772400" cy="762000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n-US" sz="2000" dirty="0">
                <a:latin typeface="+mj-lt"/>
                <a:ea typeface="+mj-ea"/>
                <a:cs typeface="+mj-cs"/>
              </a:rPr>
              <a:t/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r>
              <a:rPr lang="en-US" sz="2000" dirty="0">
                <a:latin typeface="+mj-lt"/>
                <a:ea typeface="+mj-ea"/>
                <a:cs typeface="+mj-cs"/>
              </a:rPr>
              <a:t> </a:t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r>
              <a:rPr lang="en-US" sz="2000" dirty="0">
                <a:latin typeface="+mj-lt"/>
                <a:ea typeface="+mj-ea"/>
                <a:cs typeface="+mj-cs"/>
              </a:rPr>
              <a:t/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endParaRPr lang="en-US" sz="2000" dirty="0">
              <a:latin typeface="+mj-lt"/>
              <a:ea typeface="+mj-ea"/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66800" y="381000"/>
            <a:ext cx="7010400" cy="16004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ook Antiqua" pitchFamily="18" charset="0"/>
                <a:ea typeface="+mj-ea"/>
                <a:cs typeface="+mj-cs"/>
              </a:rPr>
              <a:t>District Office Budget Reductions</a:t>
            </a:r>
            <a:r>
              <a:rPr lang="en-US" sz="3200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ook Antiqua" pitchFamily="18" charset="0"/>
              </a:rPr>
              <a:t> 				FY 2011-2012</a:t>
            </a:r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ook Antiqua" pitchFamily="18" charset="0"/>
                <a:ea typeface="+mj-ea"/>
                <a:cs typeface="+mj-cs"/>
              </a:rPr>
              <a:t>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4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Book Antiqua" pitchFamily="18" charset="0"/>
              <a:ea typeface="+mj-ea"/>
              <a:cs typeface="+mj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609600" y="2057400"/>
            <a:ext cx="79248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971550" lvl="2" indent="-514350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Target reduction for </a:t>
            </a:r>
            <a:r>
              <a:rPr lang="en-US" sz="2400" dirty="0" err="1" smtClean="0">
                <a:latin typeface="Calibri" pitchFamily="34" charset="0"/>
              </a:rPr>
              <a:t>Siegal</a:t>
            </a:r>
            <a:r>
              <a:rPr lang="en-US" sz="2400" dirty="0" smtClean="0">
                <a:latin typeface="Calibri" pitchFamily="34" charset="0"/>
              </a:rPr>
              <a:t> Center $540,000</a:t>
            </a:r>
          </a:p>
          <a:p>
            <a:pPr marL="971550" lvl="2" indent="-514350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Eliminating 5 to 6 positions</a:t>
            </a:r>
          </a:p>
          <a:p>
            <a:pPr marL="1428750" lvl="3" indent="-514350">
              <a:buFont typeface="Wingdings" pitchFamily="2" charset="2"/>
              <a:buChar char="ü"/>
            </a:pPr>
            <a:r>
              <a:rPr lang="en-US" sz="2400" dirty="0" smtClean="0">
                <a:latin typeface="Calibri" pitchFamily="34" charset="0"/>
              </a:rPr>
              <a:t>Vacant positions eliminated</a:t>
            </a:r>
          </a:p>
          <a:p>
            <a:pPr marL="1428750" lvl="3" indent="-514350">
              <a:buFont typeface="Wingdings" pitchFamily="2" charset="2"/>
              <a:buChar char="ü"/>
            </a:pPr>
            <a:r>
              <a:rPr lang="en-US" sz="2400" dirty="0" smtClean="0">
                <a:latin typeface="Calibri" pitchFamily="34" charset="0"/>
              </a:rPr>
              <a:t>Reduce FT positions to PT (voluntary)</a:t>
            </a:r>
          </a:p>
          <a:p>
            <a:pPr marL="1428750" lvl="3" indent="-514350">
              <a:buFont typeface="Wingdings" pitchFamily="2" charset="2"/>
              <a:buChar char="ü"/>
            </a:pPr>
            <a:r>
              <a:rPr lang="en-US" sz="2400" dirty="0" smtClean="0">
                <a:latin typeface="Calibri" pitchFamily="34" charset="0"/>
              </a:rPr>
              <a:t>Retirements-staff reorganized for efficiency</a:t>
            </a:r>
          </a:p>
          <a:p>
            <a:pPr marL="1428750" lvl="3" indent="-514350">
              <a:buFont typeface="Wingdings" pitchFamily="2" charset="2"/>
              <a:buChar char="ü"/>
            </a:pPr>
            <a:r>
              <a:rPr lang="en-US" sz="2400" dirty="0" smtClean="0">
                <a:latin typeface="Calibri" pitchFamily="34" charset="0"/>
              </a:rPr>
              <a:t>Sharing position with Central-we both save</a:t>
            </a:r>
          </a:p>
          <a:p>
            <a:pPr marL="971550" lvl="2" indent="-514350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Reduce goods and services in most departments</a:t>
            </a:r>
          </a:p>
          <a:p>
            <a:pPr marL="971550" lvl="2" indent="-514350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Reduce PT hourly in several departments</a:t>
            </a:r>
          </a:p>
          <a:p>
            <a:pPr marL="971550" lvl="2" indent="-514350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Move costs to soft funds (Indirect Charges)</a:t>
            </a:r>
          </a:p>
          <a:p>
            <a:pPr marL="971550" lvl="2" indent="-514350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Reduce OT budgets </a:t>
            </a:r>
          </a:p>
          <a:p>
            <a:pPr marL="971550" lvl="2" indent="-514350"/>
            <a:endParaRPr lang="en-US" sz="2400" dirty="0" smtClean="0">
              <a:latin typeface="Calibri" pitchFamily="34" charset="0"/>
            </a:endParaRPr>
          </a:p>
          <a:p>
            <a:pPr marL="971550" lvl="2" indent="-514350"/>
            <a:endParaRPr lang="en-US" sz="24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rgbClr val="5A69AA"/>
          </a:solidFill>
          <a:ln w="0">
            <a:noFill/>
          </a:ln>
          <a:effectLst>
            <a:outerShdw blurRad="63500" dist="114300" dir="14160000" algn="tr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 extrusionH="76200" contourW="19050" prstMaterial="dkEdge">
            <a:bevelT w="50800" h="50800"/>
            <a:extrusionClr>
              <a:schemeClr val="accent3">
                <a:lumMod val="50000"/>
              </a:schemeClr>
            </a:extrusionClr>
            <a:contourClr>
              <a:schemeClr val="accent3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099" name="Title 1"/>
          <p:cNvSpPr>
            <a:spLocks noGrp="1"/>
          </p:cNvSpPr>
          <p:nvPr>
            <p:ph type="ctrTitle"/>
          </p:nvPr>
        </p:nvSpPr>
        <p:spPr>
          <a:xfrm>
            <a:off x="685800" y="2362200"/>
            <a:ext cx="7772400" cy="2286000"/>
          </a:xfrm>
        </p:spPr>
        <p:txBody>
          <a:bodyPr/>
          <a:lstStyle/>
          <a:p>
            <a:pPr algn="l" eaLnBrk="1" hangingPunct="1"/>
            <a:r>
              <a:rPr lang="en-US" sz="2000" smtClean="0"/>
              <a:t/>
            </a:r>
            <a:br>
              <a:rPr lang="en-US" sz="2000" smtClean="0"/>
            </a:br>
            <a:r>
              <a:rPr lang="en-US" sz="2000" b="1" i="1" smtClean="0"/>
              <a:t> </a:t>
            </a: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/>
              <a:t/>
            </a:r>
            <a:br>
              <a:rPr lang="en-US" sz="2000" smtClean="0"/>
            </a:br>
            <a:endParaRPr lang="en-US" sz="2000" smtClean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1219200"/>
            <a:ext cx="7772400" cy="762000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n-US" sz="2000" dirty="0">
                <a:latin typeface="+mj-lt"/>
                <a:ea typeface="+mj-ea"/>
                <a:cs typeface="+mj-cs"/>
              </a:rPr>
              <a:t/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r>
              <a:rPr lang="en-US" sz="2000" dirty="0">
                <a:latin typeface="+mj-lt"/>
                <a:ea typeface="+mj-ea"/>
                <a:cs typeface="+mj-cs"/>
              </a:rPr>
              <a:t> </a:t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r>
              <a:rPr lang="en-US" sz="2000" dirty="0">
                <a:latin typeface="+mj-lt"/>
                <a:ea typeface="+mj-ea"/>
                <a:cs typeface="+mj-cs"/>
              </a:rPr>
              <a:t/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endParaRPr lang="en-US" sz="2000" dirty="0">
              <a:latin typeface="+mj-lt"/>
              <a:ea typeface="+mj-ea"/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457201"/>
            <a:ext cx="800100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ook Antiqua" pitchFamily="18" charset="0"/>
                <a:ea typeface="+mj-ea"/>
                <a:cs typeface="+mj-cs"/>
              </a:rPr>
              <a:t>Seattle Community College District 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533400" y="2667000"/>
            <a:ext cx="82296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atin typeface="Calibri" pitchFamily="34" charset="0"/>
              </a:rPr>
              <a:t>Mission</a:t>
            </a:r>
            <a:endParaRPr lang="en-US" sz="3600" dirty="0">
              <a:solidFill>
                <a:srgbClr val="FF0000"/>
              </a:solidFill>
              <a:latin typeface="Calibri" pitchFamily="34" charset="0"/>
            </a:endParaRPr>
          </a:p>
          <a:p>
            <a:r>
              <a:rPr lang="en-US" sz="2800" dirty="0">
                <a:latin typeface="Calibri" pitchFamily="34" charset="0"/>
              </a:rPr>
              <a:t>Seattle Community Colleges will provide excellent, accessible educational opportunities to prepare our students for a challenging future.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905000"/>
          </a:xfrm>
          <a:prstGeom prst="rect">
            <a:avLst/>
          </a:prstGeom>
          <a:solidFill>
            <a:srgbClr val="5A69AA"/>
          </a:solidFill>
          <a:ln w="0">
            <a:noFill/>
          </a:ln>
          <a:effectLst>
            <a:outerShdw blurRad="63500" dist="114300" dir="14160000" algn="tr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 extrusionH="76200" contourW="19050" prstMaterial="dkEdge">
            <a:bevelT w="50800" h="50800"/>
            <a:extrusionClr>
              <a:schemeClr val="accent3">
                <a:lumMod val="50000"/>
              </a:schemeClr>
            </a:extrusionClr>
            <a:contourClr>
              <a:schemeClr val="accent3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772" name="Title 1"/>
          <p:cNvSpPr>
            <a:spLocks noGrp="1"/>
          </p:cNvSpPr>
          <p:nvPr>
            <p:ph type="ctrTitle"/>
          </p:nvPr>
        </p:nvSpPr>
        <p:spPr>
          <a:xfrm>
            <a:off x="457200" y="2362200"/>
            <a:ext cx="8229600" cy="3810000"/>
          </a:xfrm>
        </p:spPr>
        <p:txBody>
          <a:bodyPr anchor="t"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en-US" sz="2400" dirty="0" smtClean="0">
                <a:latin typeface="+mn-lt"/>
              </a:rPr>
              <a:t>District-wide accounts are primarily services purchased on behalf of the campuses (i.e., internet cost, armored car service, HR recruiting costs, legal services, exempt professional development, etc.)</a:t>
            </a:r>
            <a:br>
              <a:rPr lang="en-US" sz="2400" dirty="0" smtClean="0">
                <a:latin typeface="+mn-lt"/>
              </a:rPr>
            </a:br>
            <a:r>
              <a:rPr lang="en-US" sz="2400" dirty="0">
                <a:latin typeface="+mn-lt"/>
              </a:rPr>
              <a:t/>
            </a:r>
            <a:br>
              <a:rPr lang="en-US" sz="2400" dirty="0">
                <a:latin typeface="+mn-lt"/>
              </a:rPr>
            </a:br>
            <a:r>
              <a:rPr lang="en-US" sz="2400" dirty="0" smtClean="0">
                <a:latin typeface="+mn-lt"/>
              </a:rPr>
              <a:t>Budget Planning Rationale –</a:t>
            </a:r>
            <a:br>
              <a:rPr lang="en-US" sz="2400" dirty="0" smtClean="0">
                <a:latin typeface="+mn-lt"/>
              </a:rPr>
            </a:br>
            <a:r>
              <a:rPr lang="en-US" sz="2400" dirty="0" smtClean="0">
                <a:latin typeface="+mn-lt"/>
              </a:rPr>
              <a:t>*what is essential</a:t>
            </a:r>
            <a:br>
              <a:rPr lang="en-US" sz="2400" dirty="0" smtClean="0">
                <a:latin typeface="+mn-lt"/>
              </a:rPr>
            </a:br>
            <a:r>
              <a:rPr lang="en-US" sz="2400" dirty="0" smtClean="0">
                <a:latin typeface="+mn-lt"/>
              </a:rPr>
              <a:t>*review historic expenditure levels</a:t>
            </a:r>
            <a:br>
              <a:rPr lang="en-US" sz="2400" dirty="0" smtClean="0">
                <a:latin typeface="+mn-lt"/>
              </a:rPr>
            </a:br>
            <a:r>
              <a:rPr lang="en-US" sz="2400" dirty="0" smtClean="0">
                <a:latin typeface="+mn-lt"/>
              </a:rPr>
              <a:t>*is expenditure/service truly district wide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1219200"/>
            <a:ext cx="7772400" cy="762000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n-US" sz="2000" dirty="0">
                <a:latin typeface="+mj-lt"/>
                <a:ea typeface="+mj-ea"/>
                <a:cs typeface="+mj-cs"/>
              </a:rPr>
              <a:t/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r>
              <a:rPr lang="en-US" sz="2000" dirty="0">
                <a:latin typeface="+mj-lt"/>
                <a:ea typeface="+mj-ea"/>
                <a:cs typeface="+mj-cs"/>
              </a:rPr>
              <a:t> </a:t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r>
              <a:rPr lang="en-US" sz="2000" dirty="0">
                <a:latin typeface="+mj-lt"/>
                <a:ea typeface="+mj-ea"/>
                <a:cs typeface="+mj-cs"/>
              </a:rPr>
              <a:t/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endParaRPr lang="en-US" sz="2000" dirty="0">
              <a:latin typeface="+mj-lt"/>
              <a:ea typeface="+mj-ea"/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" y="381000"/>
            <a:ext cx="8305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ook Antiqua" pitchFamily="18" charset="0"/>
                <a:ea typeface="+mj-ea"/>
                <a:cs typeface="+mj-cs"/>
              </a:rPr>
              <a:t>District-wide Accounts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ook Antiqua" pitchFamily="18" charset="0"/>
                <a:ea typeface="+mj-ea"/>
                <a:cs typeface="+mj-cs"/>
              </a:rPr>
              <a:t>Budget Planning </a:t>
            </a:r>
            <a:r>
              <a:rPr lang="en-US" sz="3200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ook Antiqua" pitchFamily="18" charset="0"/>
              </a:rPr>
              <a:t>FY 2011-2012</a:t>
            </a:r>
            <a:endParaRPr lang="en-US" sz="3200" b="1" i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Book Antiqu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rgbClr val="5A69AA"/>
          </a:solidFill>
          <a:ln w="0">
            <a:noFill/>
          </a:ln>
          <a:effectLst>
            <a:outerShdw blurRad="63500" dist="114300" dir="14160000" algn="tr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 extrusionH="76200" contourW="19050" prstMaterial="dkEdge">
            <a:bevelT w="50800" h="50800"/>
            <a:extrusionClr>
              <a:schemeClr val="accent3">
                <a:lumMod val="50000"/>
              </a:schemeClr>
            </a:extrusionClr>
            <a:contourClr>
              <a:schemeClr val="accent3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076" name="Title 1"/>
          <p:cNvSpPr>
            <a:spLocks noGrp="1"/>
          </p:cNvSpPr>
          <p:nvPr>
            <p:ph type="ctrTitle"/>
          </p:nvPr>
        </p:nvSpPr>
        <p:spPr>
          <a:xfrm>
            <a:off x="685800" y="2362200"/>
            <a:ext cx="7772400" cy="2286000"/>
          </a:xfrm>
        </p:spPr>
        <p:txBody>
          <a:bodyPr/>
          <a:lstStyle/>
          <a:p>
            <a:pPr algn="l" eaLnBrk="1" hangingPunct="1"/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b="1" i="1" dirty="0" smtClean="0"/>
              <a:t> 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1219200"/>
            <a:ext cx="7772400" cy="762000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n-US" sz="2000" dirty="0">
                <a:latin typeface="+mj-lt"/>
                <a:ea typeface="+mj-ea"/>
                <a:cs typeface="+mj-cs"/>
              </a:rPr>
              <a:t/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r>
              <a:rPr lang="en-US" sz="2000" dirty="0">
                <a:latin typeface="+mj-lt"/>
                <a:ea typeface="+mj-ea"/>
                <a:cs typeface="+mj-cs"/>
              </a:rPr>
              <a:t> </a:t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r>
              <a:rPr lang="en-US" sz="2000" dirty="0">
                <a:latin typeface="+mj-lt"/>
                <a:ea typeface="+mj-ea"/>
                <a:cs typeface="+mj-cs"/>
              </a:rPr>
              <a:t/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endParaRPr lang="en-US" sz="2000" dirty="0">
              <a:latin typeface="+mj-lt"/>
              <a:ea typeface="+mj-ea"/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66800" y="381000"/>
            <a:ext cx="7010400" cy="11387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ook Antiqua" pitchFamily="18" charset="0"/>
                <a:ea typeface="+mj-ea"/>
                <a:cs typeface="+mj-cs"/>
              </a:rPr>
              <a:t>District-wide Budget Reductions</a:t>
            </a:r>
            <a:r>
              <a:rPr lang="en-US" sz="3400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ook Antiqua" pitchFamily="18" charset="0"/>
              </a:rPr>
              <a:t> 					FY 2011-2012</a:t>
            </a:r>
            <a:endParaRPr lang="en-US" sz="34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Book Antiqua" pitchFamily="18" charset="0"/>
              <a:ea typeface="+mj-ea"/>
              <a:cs typeface="+mj-cs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609600" y="2057400"/>
            <a:ext cx="79248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u="sng" dirty="0" smtClean="0">
                <a:latin typeface="+mn-lt"/>
              </a:rPr>
              <a:t>Reduction in District-wide Accounts:</a:t>
            </a:r>
            <a:endParaRPr lang="en-US" sz="2400" dirty="0" smtClean="0">
              <a:latin typeface="+mn-lt"/>
            </a:endParaRPr>
          </a:p>
          <a:p>
            <a:r>
              <a:rPr lang="en-US" sz="2400" dirty="0" smtClean="0">
                <a:latin typeface="+mn-lt"/>
              </a:rPr>
              <a:t>Target 10% reduction in DW $260,146</a:t>
            </a:r>
          </a:p>
          <a:p>
            <a:endParaRPr lang="en-US" sz="2400" dirty="0" smtClean="0">
              <a:latin typeface="+mn-lt"/>
            </a:endParaRPr>
          </a:p>
          <a:p>
            <a:pPr marL="971550" lvl="2" indent="-514350">
              <a:buFont typeface="Arial" pitchFamily="34" charset="0"/>
              <a:buChar char="•"/>
            </a:pPr>
            <a:r>
              <a:rPr lang="en-US" sz="2400" dirty="0" smtClean="0">
                <a:latin typeface="+mn-lt"/>
              </a:rPr>
              <a:t>Eliminate 1.25 positions in distance learning</a:t>
            </a:r>
          </a:p>
          <a:p>
            <a:pPr marL="971550" lvl="2" indent="-514350">
              <a:buFont typeface="Arial" pitchFamily="34" charset="0"/>
              <a:buChar char="•"/>
            </a:pPr>
            <a:r>
              <a:rPr lang="en-US" sz="2400" dirty="0" smtClean="0">
                <a:latin typeface="+mn-lt"/>
              </a:rPr>
              <a:t>Reduce printed position advertisements in HR</a:t>
            </a:r>
          </a:p>
          <a:p>
            <a:pPr marL="971550" lvl="2" indent="-514350">
              <a:buFont typeface="Arial" pitchFamily="34" charset="0"/>
              <a:buChar char="•"/>
            </a:pPr>
            <a:r>
              <a:rPr lang="en-US" sz="2400" dirty="0" smtClean="0">
                <a:latin typeface="+mn-lt"/>
              </a:rPr>
              <a:t>Eliminate payments to music licensing organizations</a:t>
            </a:r>
          </a:p>
          <a:p>
            <a:pPr marL="971550" lvl="2" indent="-514350">
              <a:buFont typeface="Arial" pitchFamily="34" charset="0"/>
              <a:buChar char="•"/>
            </a:pPr>
            <a:r>
              <a:rPr lang="en-US" sz="2400" dirty="0" smtClean="0">
                <a:latin typeface="+mn-lt"/>
              </a:rPr>
              <a:t>Transfer student medical malpractice insurance costs to college fee budgets</a:t>
            </a:r>
          </a:p>
          <a:p>
            <a:pPr marL="971550" lvl="2" indent="-514350">
              <a:buFont typeface="Arial" pitchFamily="34" charset="0"/>
              <a:buChar char="•"/>
            </a:pPr>
            <a:r>
              <a:rPr lang="en-US" sz="2400" dirty="0" smtClean="0">
                <a:latin typeface="+mn-lt"/>
              </a:rPr>
              <a:t>Reduce goods and services for Internet costs/anti-virus software</a:t>
            </a:r>
          </a:p>
          <a:p>
            <a:pPr marL="971550" lvl="2" indent="-514350">
              <a:buFont typeface="Arial" pitchFamily="34" charset="0"/>
              <a:buChar char="•"/>
            </a:pPr>
            <a:r>
              <a:rPr lang="en-US" sz="2400" dirty="0" smtClean="0">
                <a:latin typeface="+mn-lt"/>
              </a:rPr>
              <a:t>Reduce personal services contract for district-wide services</a:t>
            </a:r>
          </a:p>
          <a:p>
            <a:pPr marL="971550" lvl="2" indent="-514350">
              <a:buFont typeface="Arial" pitchFamily="34" charset="0"/>
              <a:buChar char="•"/>
            </a:pPr>
            <a:endParaRPr lang="en-US" sz="24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4267200" y="914400"/>
            <a:ext cx="4724400" cy="24384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0">
            <a:noFill/>
          </a:ln>
          <a:effectLst/>
          <a:scene3d>
            <a:camera prst="orthographicFront"/>
            <a:lightRig rig="morning" dir="t"/>
          </a:scene3d>
          <a:sp3d prstMaterial="dkEdge"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533400" y="381000"/>
            <a:ext cx="8077200" cy="1905000"/>
          </a:xfrm>
          <a:prstGeom prst="roundRect">
            <a:avLst/>
          </a:prstGeom>
          <a:solidFill>
            <a:srgbClr val="5A69AA"/>
          </a:solidFill>
          <a:ln w="0">
            <a:noFill/>
          </a:ln>
          <a:effectLst>
            <a:outerShdw blurRad="63500" dist="114300" dir="14160000" algn="tr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 extrusionH="76200" contourW="19050" prstMaterial="dkEdge">
            <a:bevelT w="50800" h="50800"/>
            <a:extrusionClr>
              <a:schemeClr val="accent3">
                <a:lumMod val="50000"/>
              </a:schemeClr>
            </a:extrusionClr>
            <a:contourClr>
              <a:schemeClr val="accent3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3174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58200" y="5638800"/>
            <a:ext cx="381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9" name="Picture 6" descr="North Seattle Community Colle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990600"/>
            <a:ext cx="129540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0" name="Picture 10" descr="Seattle Vocational Institut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0" y="2286000"/>
            <a:ext cx="1219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1" name="Picture 4" descr="Seattle Central Community Colleg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2400" y="14478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2" name="Picture 8" descr="South Seattle Community College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4800" y="2362200"/>
            <a:ext cx="1295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3" name="TextBox 6"/>
          <p:cNvSpPr txBox="1">
            <a:spLocks noChangeArrowheads="1"/>
          </p:cNvSpPr>
          <p:nvPr/>
        </p:nvSpPr>
        <p:spPr bwMode="auto">
          <a:xfrm>
            <a:off x="1143000" y="4038601"/>
            <a:ext cx="6705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dirty="0" smtClean="0">
                <a:latin typeface="Book Antiqua" pitchFamily="18" charset="0"/>
              </a:rPr>
              <a:t>Seattle Central Community College &amp; </a:t>
            </a:r>
          </a:p>
          <a:p>
            <a:pPr algn="ctr"/>
            <a:r>
              <a:rPr lang="en-US" sz="2400" b="1" dirty="0" smtClean="0">
                <a:latin typeface="Book Antiqua" pitchFamily="18" charset="0"/>
              </a:rPr>
              <a:t>Seattle Vocational Institute</a:t>
            </a:r>
          </a:p>
          <a:p>
            <a:pPr algn="ctr"/>
            <a:r>
              <a:rPr lang="en-US" sz="2400" b="1" dirty="0" smtClean="0">
                <a:latin typeface="Book Antiqua" pitchFamily="18" charset="0"/>
              </a:rPr>
              <a:t>Michael Pham, Interim Vice President, Administrative Services </a:t>
            </a:r>
            <a:endParaRPr lang="en-US" sz="2400" b="1" dirty="0">
              <a:latin typeface="Book Antiqu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990600"/>
            <a:ext cx="7696200" cy="3657600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400" b="1" dirty="0" smtClean="0">
                <a:ln w="12700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Book Antiqua" pitchFamily="18" charset="0"/>
              </a:rPr>
              <a:t>SEATTLE COMMUNITY COLLEGES</a:t>
            </a:r>
            <a:br>
              <a:rPr lang="en-US" sz="3400" b="1" dirty="0" smtClean="0">
                <a:ln w="12700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Book Antiqua" pitchFamily="18" charset="0"/>
              </a:rPr>
            </a:br>
            <a:r>
              <a:rPr lang="en-US" sz="3400" b="1" dirty="0" smtClean="0">
                <a:ln w="12700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Book Antiqua" pitchFamily="18" charset="0"/>
              </a:rPr>
              <a:t>			</a:t>
            </a:r>
            <a:r>
              <a:rPr lang="en-US" sz="2000" b="1" spc="50" dirty="0" smtClean="0">
                <a:ln w="12700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Book Antiqua" pitchFamily="18" charset="0"/>
              </a:rPr>
              <a:t>District Budget Public Hearing</a:t>
            </a:r>
            <a:br>
              <a:rPr lang="en-US" sz="2000" b="1" spc="50" dirty="0" smtClean="0">
                <a:ln w="12700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Book Antiqua" pitchFamily="18" charset="0"/>
              </a:rPr>
            </a:br>
            <a:r>
              <a:rPr lang="en-US" sz="2000" b="1" dirty="0" smtClean="0">
                <a:ln w="1905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4D5B95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Book Antiqua" pitchFamily="18" charset="0"/>
              </a:rPr>
              <a:t>		     	</a:t>
            </a:r>
            <a:r>
              <a:rPr lang="en-US" sz="2000" b="1" spc="50" dirty="0" smtClean="0">
                <a:ln w="12700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Book Antiqua" pitchFamily="18" charset="0"/>
              </a:rPr>
              <a:t>Fiscal Year 2011-12</a:t>
            </a:r>
            <a:r>
              <a:rPr lang="en-US" sz="3400" b="1" i="1" u="sng" dirty="0"/>
              <a:t/>
            </a:r>
            <a:br>
              <a:rPr lang="en-US" sz="3400" b="1" i="1" u="sng" dirty="0"/>
            </a:br>
            <a:endParaRPr lang="en-US" sz="3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905000"/>
          </a:xfrm>
          <a:prstGeom prst="rect">
            <a:avLst/>
          </a:prstGeom>
          <a:solidFill>
            <a:srgbClr val="5A69AA"/>
          </a:solidFill>
          <a:ln w="0">
            <a:noFill/>
          </a:ln>
          <a:effectLst>
            <a:outerShdw blurRad="63500" dist="114300" dir="14160000" algn="tr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 extrusionH="76200" contourW="19050" prstMaterial="dkEdge">
            <a:bevelT w="50800" h="50800"/>
            <a:extrusionClr>
              <a:schemeClr val="accent3">
                <a:lumMod val="50000"/>
              </a:schemeClr>
            </a:extrusionClr>
            <a:contourClr>
              <a:schemeClr val="accent3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076" name="Title 1"/>
          <p:cNvSpPr>
            <a:spLocks noGrp="1"/>
          </p:cNvSpPr>
          <p:nvPr>
            <p:ph type="ctrTitle"/>
          </p:nvPr>
        </p:nvSpPr>
        <p:spPr>
          <a:xfrm>
            <a:off x="685800" y="2362200"/>
            <a:ext cx="7772400" cy="2286000"/>
          </a:xfrm>
        </p:spPr>
        <p:txBody>
          <a:bodyPr/>
          <a:lstStyle/>
          <a:p>
            <a:pPr algn="l" eaLnBrk="1" hangingPunct="1"/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b="1" i="1" dirty="0" smtClean="0"/>
              <a:t> 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1219200"/>
            <a:ext cx="7772400" cy="762000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n-US" sz="2000" dirty="0">
                <a:latin typeface="+mj-lt"/>
                <a:ea typeface="+mj-ea"/>
                <a:cs typeface="+mj-cs"/>
              </a:rPr>
              <a:t/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r>
              <a:rPr lang="en-US" sz="2000" dirty="0">
                <a:latin typeface="+mj-lt"/>
                <a:ea typeface="+mj-ea"/>
                <a:cs typeface="+mj-cs"/>
              </a:rPr>
              <a:t> </a:t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r>
              <a:rPr lang="en-US" sz="2000" dirty="0">
                <a:latin typeface="+mj-lt"/>
                <a:ea typeface="+mj-ea"/>
                <a:cs typeface="+mj-cs"/>
              </a:rPr>
              <a:t/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endParaRPr lang="en-US" sz="2000" dirty="0">
              <a:latin typeface="+mj-lt"/>
              <a:ea typeface="+mj-ea"/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66800" y="381000"/>
            <a:ext cx="70104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ook Antiqua" pitchFamily="18" charset="0"/>
                <a:ea typeface="+mj-ea"/>
                <a:cs typeface="+mj-cs"/>
              </a:rPr>
              <a:t>Seattle Central Community College Budget Planning FY2012</a:t>
            </a:r>
            <a:endParaRPr lang="en-US" sz="34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Book Antiqua" pitchFamily="18" charset="0"/>
              <a:ea typeface="+mj-ea"/>
              <a:cs typeface="+mj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914400" y="2057400"/>
            <a:ext cx="79248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2" indent="-457200"/>
            <a:r>
              <a:rPr lang="en-US" sz="2400" b="1" u="sng" dirty="0" smtClean="0">
                <a:solidFill>
                  <a:srgbClr val="FF0000"/>
                </a:solidFill>
                <a:latin typeface="Calibri" pitchFamily="34" charset="0"/>
              </a:rPr>
              <a:t>Budget Planning Process </a:t>
            </a:r>
          </a:p>
          <a:p>
            <a:pPr marL="971550" lvl="2" indent="-514350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Campus budget forums</a:t>
            </a:r>
          </a:p>
          <a:p>
            <a:pPr marL="971550" lvl="2" indent="-514350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Budget Advisory Committee</a:t>
            </a:r>
          </a:p>
          <a:p>
            <a:pPr marL="971550" lvl="2" indent="-514350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College Council </a:t>
            </a:r>
          </a:p>
          <a:p>
            <a:pPr marL="971550" lvl="2" indent="-514350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Departments/Divisions/Units</a:t>
            </a:r>
          </a:p>
          <a:p>
            <a:pPr marL="971550" lvl="2" indent="-514350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President’s Cabinet  (SVI = Executive Cabinet)</a:t>
            </a:r>
          </a:p>
          <a:p>
            <a:pPr marL="971550" lvl="2" indent="-514350"/>
            <a:endParaRPr lang="en-US" sz="2400" dirty="0" smtClean="0">
              <a:latin typeface="Calibri" pitchFamily="34" charset="0"/>
            </a:endParaRPr>
          </a:p>
          <a:p>
            <a:pPr marL="971550" lvl="2" indent="-514350"/>
            <a:endParaRPr lang="en-US" sz="2800" dirty="0" smtClean="0">
              <a:latin typeface="Calibri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4572000"/>
            <a:ext cx="4572000" cy="1792798"/>
          </a:xfrm>
          <a:prstGeom prst="rect">
            <a:avLst/>
          </a:prstGeom>
        </p:spPr>
        <p:txBody>
          <a:bodyPr>
            <a:spAutoFit/>
          </a:bodyPr>
          <a:lstStyle/>
          <a:p>
            <a:pPr lvl="2" indent="-457200"/>
            <a:r>
              <a:rPr lang="en-US" sz="2400" b="1" u="sng" dirty="0" smtClean="0">
                <a:solidFill>
                  <a:srgbClr val="FF0000"/>
                </a:solidFill>
                <a:latin typeface="Calibri" pitchFamily="34" charset="0"/>
              </a:rPr>
              <a:t>Budget Planning Principles</a:t>
            </a:r>
          </a:p>
          <a:p>
            <a:pPr lvl="2" indent="-457200"/>
            <a:endParaRPr lang="en-US" sz="2400" b="1" u="sng" dirty="0" smtClean="0">
              <a:solidFill>
                <a:srgbClr val="FF0000"/>
              </a:solidFill>
              <a:latin typeface="Calibri" pitchFamily="34" charset="0"/>
            </a:endParaRPr>
          </a:p>
          <a:p>
            <a:pPr marL="971550" lvl="2" indent="-514350">
              <a:lnSpc>
                <a:spcPts val="15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Transparent</a:t>
            </a:r>
          </a:p>
          <a:p>
            <a:pPr marL="971550" lvl="2" indent="-514350">
              <a:lnSpc>
                <a:spcPts val="1500"/>
              </a:lnSpc>
              <a:buFont typeface="Arial" pitchFamily="34" charset="0"/>
              <a:buChar char="•"/>
            </a:pPr>
            <a:endParaRPr lang="en-US" sz="2400" dirty="0" smtClean="0">
              <a:latin typeface="Calibri" pitchFamily="34" charset="0"/>
            </a:endParaRPr>
          </a:p>
          <a:p>
            <a:pPr marL="971550" lvl="2" indent="-514350">
              <a:lnSpc>
                <a:spcPts val="15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Collaborative</a:t>
            </a:r>
          </a:p>
          <a:p>
            <a:pPr marL="971550" lvl="2" indent="-514350">
              <a:lnSpc>
                <a:spcPts val="1500"/>
              </a:lnSpc>
              <a:buFont typeface="Arial" pitchFamily="34" charset="0"/>
              <a:buChar char="•"/>
            </a:pPr>
            <a:endParaRPr lang="en-US" sz="2400" dirty="0" smtClean="0">
              <a:latin typeface="Calibri" pitchFamily="34" charset="0"/>
            </a:endParaRPr>
          </a:p>
          <a:p>
            <a:pPr marL="971550" lvl="2" indent="-514350">
              <a:lnSpc>
                <a:spcPts val="15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Data-informed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905000"/>
          </a:xfrm>
          <a:prstGeom prst="rect">
            <a:avLst/>
          </a:prstGeom>
          <a:solidFill>
            <a:srgbClr val="5A69AA"/>
          </a:solidFill>
          <a:ln w="0">
            <a:noFill/>
          </a:ln>
          <a:effectLst>
            <a:outerShdw blurRad="63500" dist="114300" dir="14160000" algn="tr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 extrusionH="76200" contourW="19050" prstMaterial="dkEdge">
            <a:bevelT w="50800" h="50800"/>
            <a:extrusionClr>
              <a:schemeClr val="accent3">
                <a:lumMod val="50000"/>
              </a:schemeClr>
            </a:extrusionClr>
            <a:contourClr>
              <a:schemeClr val="accent3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076" name="Title 1"/>
          <p:cNvSpPr>
            <a:spLocks noGrp="1"/>
          </p:cNvSpPr>
          <p:nvPr>
            <p:ph type="ctrTitle"/>
          </p:nvPr>
        </p:nvSpPr>
        <p:spPr>
          <a:xfrm>
            <a:off x="685800" y="2362200"/>
            <a:ext cx="7772400" cy="2286000"/>
          </a:xfrm>
        </p:spPr>
        <p:txBody>
          <a:bodyPr/>
          <a:lstStyle/>
          <a:p>
            <a:pPr algn="l" eaLnBrk="1" hangingPunct="1"/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b="1" i="1" dirty="0" smtClean="0"/>
              <a:t> 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1219200"/>
            <a:ext cx="7772400" cy="762000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n-US" sz="2000" dirty="0">
                <a:latin typeface="+mj-lt"/>
                <a:ea typeface="+mj-ea"/>
                <a:cs typeface="+mj-cs"/>
              </a:rPr>
              <a:t/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r>
              <a:rPr lang="en-US" sz="2000" dirty="0">
                <a:latin typeface="+mj-lt"/>
                <a:ea typeface="+mj-ea"/>
                <a:cs typeface="+mj-cs"/>
              </a:rPr>
              <a:t> </a:t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r>
              <a:rPr lang="en-US" sz="2000" dirty="0">
                <a:latin typeface="+mj-lt"/>
                <a:ea typeface="+mj-ea"/>
                <a:cs typeface="+mj-cs"/>
              </a:rPr>
              <a:t/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endParaRPr lang="en-US" sz="2000" dirty="0">
              <a:latin typeface="+mj-lt"/>
              <a:ea typeface="+mj-ea"/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66800" y="381000"/>
            <a:ext cx="70104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ook Antiqua" pitchFamily="18" charset="0"/>
                <a:ea typeface="+mj-ea"/>
                <a:cs typeface="+mj-cs"/>
              </a:rPr>
              <a:t>Seattle Central Community College Budget Reduction Planning</a:t>
            </a:r>
            <a:endParaRPr lang="en-US" sz="34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Book Antiqua" pitchFamily="18" charset="0"/>
              <a:ea typeface="+mj-ea"/>
              <a:cs typeface="+mj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609600" y="2286001"/>
            <a:ext cx="7924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2" indent="-457200"/>
            <a:r>
              <a:rPr lang="en-US" sz="2400" b="1" u="sng" dirty="0" smtClean="0">
                <a:solidFill>
                  <a:srgbClr val="FF0000"/>
                </a:solidFill>
                <a:latin typeface="Calibri" pitchFamily="34" charset="0"/>
              </a:rPr>
              <a:t>Budget Planning Objectives</a:t>
            </a:r>
          </a:p>
          <a:p>
            <a:pPr lvl="2" indent="-457200"/>
            <a:endParaRPr lang="en-US" sz="2400" b="1" u="sng" dirty="0" smtClean="0">
              <a:solidFill>
                <a:srgbClr val="FF0000"/>
              </a:solidFill>
              <a:latin typeface="Calibri" pitchFamily="34" charset="0"/>
            </a:endParaRPr>
          </a:p>
          <a:p>
            <a:pPr marL="971550" lvl="2" indent="-514350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To have a BALANCED BUDGET</a:t>
            </a:r>
          </a:p>
          <a:p>
            <a:pPr marL="971550" lvl="2" indent="-514350">
              <a:buFont typeface="Arial" pitchFamily="34" charset="0"/>
              <a:buChar char="•"/>
            </a:pPr>
            <a:endParaRPr lang="en-US" sz="2400" dirty="0" smtClean="0">
              <a:latin typeface="Calibri" pitchFamily="34" charset="0"/>
            </a:endParaRPr>
          </a:p>
          <a:p>
            <a:pPr marL="971550" lvl="2" indent="-514350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To foster CREATIVE &amp; INNOVATIVE IDEAS</a:t>
            </a:r>
          </a:p>
          <a:p>
            <a:pPr marL="971550" lvl="2" indent="-514350">
              <a:buFont typeface="Arial" pitchFamily="34" charset="0"/>
              <a:buChar char="•"/>
            </a:pPr>
            <a:endParaRPr lang="en-US" sz="2400" dirty="0" smtClean="0">
              <a:latin typeface="Calibri" pitchFamily="34" charset="0"/>
            </a:endParaRPr>
          </a:p>
          <a:p>
            <a:pPr marL="971550" lvl="2" indent="-514350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To increase REVENUE GENERATION</a:t>
            </a:r>
          </a:p>
          <a:p>
            <a:pPr marL="971550" lvl="2" indent="-514350">
              <a:buFont typeface="Arial" pitchFamily="34" charset="0"/>
              <a:buChar char="•"/>
            </a:pPr>
            <a:endParaRPr lang="en-US" sz="2400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905000"/>
          </a:xfrm>
          <a:prstGeom prst="rect">
            <a:avLst/>
          </a:prstGeom>
          <a:solidFill>
            <a:srgbClr val="5A69AA"/>
          </a:solidFill>
          <a:ln w="0">
            <a:noFill/>
          </a:ln>
          <a:effectLst>
            <a:outerShdw blurRad="63500" dist="114300" dir="14160000" algn="tr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 extrusionH="76200" contourW="19050" prstMaterial="dkEdge">
            <a:bevelT w="50800" h="50800"/>
            <a:extrusionClr>
              <a:schemeClr val="accent3">
                <a:lumMod val="50000"/>
              </a:schemeClr>
            </a:extrusionClr>
            <a:contourClr>
              <a:schemeClr val="accent3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076" name="Title 1"/>
          <p:cNvSpPr>
            <a:spLocks noGrp="1"/>
          </p:cNvSpPr>
          <p:nvPr>
            <p:ph type="ctrTitle"/>
          </p:nvPr>
        </p:nvSpPr>
        <p:spPr>
          <a:xfrm>
            <a:off x="685800" y="2362200"/>
            <a:ext cx="7772400" cy="2286000"/>
          </a:xfrm>
        </p:spPr>
        <p:txBody>
          <a:bodyPr/>
          <a:lstStyle/>
          <a:p>
            <a:pPr algn="l" eaLnBrk="1" hangingPunct="1"/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b="1" i="1" dirty="0" smtClean="0"/>
              <a:t> 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1219200"/>
            <a:ext cx="7772400" cy="762000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n-US" sz="2000" dirty="0">
                <a:latin typeface="+mj-lt"/>
                <a:ea typeface="+mj-ea"/>
                <a:cs typeface="+mj-cs"/>
              </a:rPr>
              <a:t/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r>
              <a:rPr lang="en-US" sz="2000" dirty="0">
                <a:latin typeface="+mj-lt"/>
                <a:ea typeface="+mj-ea"/>
                <a:cs typeface="+mj-cs"/>
              </a:rPr>
              <a:t> </a:t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r>
              <a:rPr lang="en-US" sz="2000" dirty="0">
                <a:latin typeface="+mj-lt"/>
                <a:ea typeface="+mj-ea"/>
                <a:cs typeface="+mj-cs"/>
              </a:rPr>
              <a:t/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endParaRPr lang="en-US" sz="2000" dirty="0">
              <a:latin typeface="+mj-lt"/>
              <a:ea typeface="+mj-ea"/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66800" y="381000"/>
            <a:ext cx="70104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ook Antiqua" pitchFamily="18" charset="0"/>
                <a:ea typeface="+mj-ea"/>
                <a:cs typeface="+mj-cs"/>
              </a:rPr>
              <a:t>Seattle Central Community College Budget Reduction Planning</a:t>
            </a:r>
            <a:endParaRPr lang="en-US" sz="34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Book Antiqua" pitchFamily="18" charset="0"/>
              <a:ea typeface="+mj-ea"/>
              <a:cs typeface="+mj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609600" y="2286001"/>
            <a:ext cx="79248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2" indent="-457200"/>
            <a:r>
              <a:rPr lang="en-US" sz="2400" b="1" u="sng" dirty="0" smtClean="0">
                <a:solidFill>
                  <a:srgbClr val="FF0000"/>
                </a:solidFill>
                <a:latin typeface="Calibri" pitchFamily="34" charset="0"/>
              </a:rPr>
              <a:t>Reduction Planning for a Balanced Budget</a:t>
            </a:r>
          </a:p>
          <a:p>
            <a:pPr lvl="2" indent="-457200"/>
            <a:endParaRPr lang="en-US" sz="2400" b="1" u="sng" dirty="0" smtClean="0">
              <a:solidFill>
                <a:srgbClr val="FF0000"/>
              </a:solidFill>
              <a:latin typeface="Calibri" pitchFamily="34" charset="0"/>
            </a:endParaRPr>
          </a:p>
          <a:p>
            <a:pPr marL="971550" lvl="2" indent="-514350"/>
            <a:r>
              <a:rPr lang="en-US" sz="2400" dirty="0" smtClean="0">
                <a:latin typeface="Calibri" pitchFamily="34" charset="0"/>
              </a:rPr>
              <a:t>BAC recommendations:</a:t>
            </a:r>
          </a:p>
          <a:p>
            <a:pPr marL="1428750" lvl="3" indent="-514350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5% minimum reduction planning for non-instruction units</a:t>
            </a:r>
          </a:p>
          <a:p>
            <a:pPr marL="1428750" lvl="3" indent="-514350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Remaining reduction (~10%) for instruction</a:t>
            </a:r>
          </a:p>
          <a:p>
            <a:pPr marL="971550" lvl="2" indent="-514350">
              <a:buFont typeface="+mj-lt"/>
              <a:buAutoNum type="arabicPeriod"/>
            </a:pPr>
            <a:endParaRPr lang="en-US" sz="2400" dirty="0" smtClean="0">
              <a:latin typeface="Calibri" pitchFamily="34" charset="0"/>
            </a:endParaRPr>
          </a:p>
          <a:p>
            <a:pPr marL="971550" lvl="2" indent="-514350">
              <a:buFont typeface="+mj-lt"/>
              <a:buAutoNum type="arabicPeriod"/>
            </a:pPr>
            <a:endParaRPr lang="en-US" sz="28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905000"/>
          </a:xfrm>
          <a:prstGeom prst="rect">
            <a:avLst/>
          </a:prstGeom>
          <a:solidFill>
            <a:srgbClr val="5A69AA"/>
          </a:solidFill>
          <a:ln w="0">
            <a:noFill/>
          </a:ln>
          <a:effectLst>
            <a:outerShdw blurRad="63500" dist="114300" dir="14160000" algn="tr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 extrusionH="76200" contourW="19050" prstMaterial="dkEdge">
            <a:bevelT w="50800" h="50800"/>
            <a:extrusionClr>
              <a:schemeClr val="accent3">
                <a:lumMod val="50000"/>
              </a:schemeClr>
            </a:extrusionClr>
            <a:contourClr>
              <a:schemeClr val="accent3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076" name="Title 1"/>
          <p:cNvSpPr>
            <a:spLocks noGrp="1"/>
          </p:cNvSpPr>
          <p:nvPr>
            <p:ph type="ctrTitle"/>
          </p:nvPr>
        </p:nvSpPr>
        <p:spPr>
          <a:xfrm>
            <a:off x="685800" y="2362200"/>
            <a:ext cx="7772400" cy="2286000"/>
          </a:xfrm>
        </p:spPr>
        <p:txBody>
          <a:bodyPr/>
          <a:lstStyle/>
          <a:p>
            <a:pPr algn="l" eaLnBrk="1" hangingPunct="1"/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b="1" i="1" dirty="0" smtClean="0"/>
              <a:t> 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1219200"/>
            <a:ext cx="7772400" cy="762000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n-US" sz="2000" dirty="0">
                <a:latin typeface="+mj-lt"/>
                <a:ea typeface="+mj-ea"/>
                <a:cs typeface="+mj-cs"/>
              </a:rPr>
              <a:t/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r>
              <a:rPr lang="en-US" sz="2000" dirty="0">
                <a:latin typeface="+mj-lt"/>
                <a:ea typeface="+mj-ea"/>
                <a:cs typeface="+mj-cs"/>
              </a:rPr>
              <a:t> </a:t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r>
              <a:rPr lang="en-US" sz="2000" dirty="0">
                <a:latin typeface="+mj-lt"/>
                <a:ea typeface="+mj-ea"/>
                <a:cs typeface="+mj-cs"/>
              </a:rPr>
              <a:t/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endParaRPr lang="en-US" sz="2000" dirty="0">
              <a:latin typeface="+mj-lt"/>
              <a:ea typeface="+mj-ea"/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66800" y="381000"/>
            <a:ext cx="70104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ook Antiqua" pitchFamily="18" charset="0"/>
                <a:ea typeface="+mj-ea"/>
                <a:cs typeface="+mj-cs"/>
              </a:rPr>
              <a:t>Seattle Central Community College Budget Reduction Planning</a:t>
            </a:r>
            <a:endParaRPr lang="en-US" sz="34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Book Antiqua" pitchFamily="18" charset="0"/>
              <a:ea typeface="+mj-ea"/>
              <a:cs typeface="+mj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1905000"/>
            <a:ext cx="9144000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2" indent="-457200"/>
            <a:r>
              <a:rPr lang="en-US" sz="2400" b="1" u="sng" dirty="0" smtClean="0">
                <a:solidFill>
                  <a:srgbClr val="FF0000"/>
                </a:solidFill>
                <a:latin typeface="Calibri" pitchFamily="34" charset="0"/>
              </a:rPr>
              <a:t>Summary of Planning Proposals as of 5/31/11:</a:t>
            </a:r>
          </a:p>
          <a:p>
            <a:pPr lvl="2" indent="-457200">
              <a:buFont typeface="Arial" pitchFamily="34" charset="0"/>
              <a:buChar char="•"/>
            </a:pPr>
            <a:r>
              <a:rPr lang="en-US" sz="2200" dirty="0" smtClean="0">
                <a:latin typeface="Calibri" pitchFamily="34" charset="0"/>
              </a:rPr>
              <a:t>Layoff up to 7 classified positions</a:t>
            </a:r>
          </a:p>
          <a:p>
            <a:pPr lvl="2" indent="-457200">
              <a:buFont typeface="Arial" pitchFamily="34" charset="0"/>
              <a:buChar char="•"/>
            </a:pPr>
            <a:r>
              <a:rPr lang="en-US" sz="2200" dirty="0" smtClean="0">
                <a:latin typeface="Calibri" pitchFamily="34" charset="0"/>
              </a:rPr>
              <a:t>Eliminate 2 vacant classified positions</a:t>
            </a:r>
          </a:p>
          <a:p>
            <a:pPr lvl="2" indent="-457200">
              <a:buFont typeface="Arial" pitchFamily="34" charset="0"/>
              <a:buChar char="•"/>
            </a:pPr>
            <a:r>
              <a:rPr lang="en-US" sz="2200" dirty="0" smtClean="0">
                <a:latin typeface="Calibri" pitchFamily="34" charset="0"/>
              </a:rPr>
              <a:t>Eliminate up to 4 vacant exempt positions</a:t>
            </a:r>
          </a:p>
          <a:p>
            <a:pPr lvl="2" indent="-457200">
              <a:buFont typeface="Arial" pitchFamily="34" charset="0"/>
              <a:buChar char="•"/>
            </a:pPr>
            <a:r>
              <a:rPr lang="en-US" sz="2200" dirty="0" smtClean="0">
                <a:latin typeface="Calibri" pitchFamily="34" charset="0"/>
              </a:rPr>
              <a:t>Eliminate or keep vacant up to 5 FT faculty positions, as result of buyout or retirement</a:t>
            </a:r>
          </a:p>
          <a:p>
            <a:pPr lvl="2" indent="-457200">
              <a:buFont typeface="Arial" pitchFamily="34" charset="0"/>
              <a:buChar char="•"/>
            </a:pPr>
            <a:r>
              <a:rPr lang="en-US" sz="2200" dirty="0" smtClean="0">
                <a:latin typeface="Calibri" pitchFamily="34" charset="0"/>
              </a:rPr>
              <a:t>Transfer 3 classified positions to local &amp; other funds</a:t>
            </a:r>
          </a:p>
          <a:p>
            <a:pPr lvl="2" indent="-457200">
              <a:buFont typeface="Arial" pitchFamily="34" charset="0"/>
              <a:buChar char="•"/>
            </a:pPr>
            <a:r>
              <a:rPr lang="en-US" sz="2200" dirty="0" smtClean="0">
                <a:latin typeface="Calibri" pitchFamily="34" charset="0"/>
              </a:rPr>
              <a:t>Restructure within President’s Unit</a:t>
            </a:r>
          </a:p>
          <a:p>
            <a:pPr lvl="2" indent="-457200">
              <a:buFont typeface="Arial" pitchFamily="34" charset="0"/>
              <a:buChar char="•"/>
            </a:pPr>
            <a:r>
              <a:rPr lang="en-US" sz="2200" dirty="0" smtClean="0">
                <a:latin typeface="Calibri" pitchFamily="34" charset="0"/>
              </a:rPr>
              <a:t>Reduce Instructional Equipment budget</a:t>
            </a:r>
          </a:p>
          <a:p>
            <a:pPr lvl="2" indent="-457200">
              <a:buFont typeface="Arial" pitchFamily="34" charset="0"/>
              <a:buChar char="•"/>
            </a:pPr>
            <a:r>
              <a:rPr lang="en-US" sz="2200" dirty="0" smtClean="0">
                <a:latin typeface="Calibri" pitchFamily="34" charset="0"/>
              </a:rPr>
              <a:t>Reduce Part-time Faculty budget</a:t>
            </a:r>
            <a:endParaRPr lang="en-US" sz="2000" dirty="0" smtClean="0">
              <a:latin typeface="Calibri" pitchFamily="34" charset="0"/>
            </a:endParaRPr>
          </a:p>
          <a:p>
            <a:pPr lvl="2" indent="-457200">
              <a:buFont typeface="Arial" pitchFamily="34" charset="0"/>
              <a:buChar char="•"/>
            </a:pPr>
            <a:r>
              <a:rPr lang="en-US" sz="2200" dirty="0" smtClean="0">
                <a:latin typeface="Calibri" pitchFamily="34" charset="0"/>
              </a:rPr>
              <a:t>Reduce Hourly Employee budget</a:t>
            </a:r>
          </a:p>
          <a:p>
            <a:pPr lvl="2" indent="-457200">
              <a:buFont typeface="Arial" pitchFamily="34" charset="0"/>
              <a:buChar char="•"/>
            </a:pPr>
            <a:r>
              <a:rPr lang="en-US" sz="2200" dirty="0" smtClean="0">
                <a:latin typeface="Calibri" pitchFamily="34" charset="0"/>
              </a:rPr>
              <a:t>Reduce Campus-wide budgets </a:t>
            </a:r>
          </a:p>
          <a:p>
            <a:pPr lvl="2" indent="-457200">
              <a:buFont typeface="Arial" pitchFamily="34" charset="0"/>
              <a:buChar char="•"/>
            </a:pPr>
            <a:r>
              <a:rPr lang="en-US" sz="2200" b="1" dirty="0" smtClean="0">
                <a:solidFill>
                  <a:srgbClr val="FF0000"/>
                </a:solidFill>
                <a:latin typeface="Calibri" pitchFamily="34" charset="0"/>
              </a:rPr>
              <a:t>Teach-out/sun-set  selected Programs</a:t>
            </a:r>
          </a:p>
          <a:p>
            <a:pPr lvl="2" indent="-457200"/>
            <a:endParaRPr lang="en-US" sz="28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905000"/>
          </a:xfrm>
          <a:prstGeom prst="rect">
            <a:avLst/>
          </a:prstGeom>
          <a:solidFill>
            <a:srgbClr val="5A69AA"/>
          </a:solidFill>
          <a:ln w="0">
            <a:noFill/>
          </a:ln>
          <a:effectLst>
            <a:outerShdw blurRad="63500" dist="114300" dir="14160000" algn="tr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 extrusionH="76200" contourW="19050" prstMaterial="dkEdge">
            <a:bevelT w="50800" h="50800"/>
            <a:extrusionClr>
              <a:schemeClr val="accent3">
                <a:lumMod val="50000"/>
              </a:schemeClr>
            </a:extrusionClr>
            <a:contourClr>
              <a:schemeClr val="accent3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076" name="Title 1"/>
          <p:cNvSpPr>
            <a:spLocks noGrp="1"/>
          </p:cNvSpPr>
          <p:nvPr>
            <p:ph type="ctrTitle"/>
          </p:nvPr>
        </p:nvSpPr>
        <p:spPr>
          <a:xfrm>
            <a:off x="685800" y="2362200"/>
            <a:ext cx="7772400" cy="2286000"/>
          </a:xfrm>
        </p:spPr>
        <p:txBody>
          <a:bodyPr/>
          <a:lstStyle/>
          <a:p>
            <a:pPr algn="l" eaLnBrk="1" hangingPunct="1"/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b="1" i="1" dirty="0" smtClean="0"/>
              <a:t> 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1219200"/>
            <a:ext cx="7772400" cy="762000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n-US" sz="2000" dirty="0">
                <a:latin typeface="+mj-lt"/>
                <a:ea typeface="+mj-ea"/>
                <a:cs typeface="+mj-cs"/>
              </a:rPr>
              <a:t/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r>
              <a:rPr lang="en-US" sz="2000" dirty="0">
                <a:latin typeface="+mj-lt"/>
                <a:ea typeface="+mj-ea"/>
                <a:cs typeface="+mj-cs"/>
              </a:rPr>
              <a:t> </a:t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r>
              <a:rPr lang="en-US" sz="2000" dirty="0">
                <a:latin typeface="+mj-lt"/>
                <a:ea typeface="+mj-ea"/>
                <a:cs typeface="+mj-cs"/>
              </a:rPr>
              <a:t/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endParaRPr lang="en-US" sz="2000" dirty="0">
              <a:latin typeface="+mj-lt"/>
              <a:ea typeface="+mj-ea"/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66800" y="381000"/>
            <a:ext cx="70104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ook Antiqua" pitchFamily="18" charset="0"/>
                <a:ea typeface="+mj-ea"/>
                <a:cs typeface="+mj-cs"/>
              </a:rPr>
              <a:t>Seattle Central Community College Budget Reduction Planning</a:t>
            </a:r>
            <a:endParaRPr lang="en-US" sz="34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Book Antiqua" pitchFamily="18" charset="0"/>
              <a:ea typeface="+mj-ea"/>
              <a:cs typeface="+mj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81000" y="2286001"/>
            <a:ext cx="8382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2" indent="-457200"/>
            <a:r>
              <a:rPr lang="en-US" sz="2400" b="1" u="sng" dirty="0" smtClean="0">
                <a:solidFill>
                  <a:srgbClr val="FF0000"/>
                </a:solidFill>
                <a:latin typeface="Calibri" pitchFamily="34" charset="0"/>
              </a:rPr>
              <a:t>Programs Requiring Additional Analysis</a:t>
            </a:r>
          </a:p>
          <a:p>
            <a:pPr lvl="2" indent="-457200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Apparel Design</a:t>
            </a:r>
          </a:p>
          <a:p>
            <a:pPr lvl="2" indent="-457200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Film &amp; Video </a:t>
            </a:r>
          </a:p>
          <a:p>
            <a:pPr lvl="2" indent="-457200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Publishing Arts</a:t>
            </a:r>
          </a:p>
          <a:p>
            <a:pPr lvl="2" indent="-457200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Opticianry</a:t>
            </a:r>
          </a:p>
          <a:p>
            <a:pPr lvl="2" indent="-457200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Interpreter Training </a:t>
            </a:r>
          </a:p>
          <a:p>
            <a:pPr lvl="2" indent="-457200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Basic Skills</a:t>
            </a:r>
          </a:p>
          <a:p>
            <a:pPr lvl="2" indent="-457200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Parent Ed</a:t>
            </a:r>
          </a:p>
          <a:p>
            <a:pPr lvl="2" indent="-457200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Information Center</a:t>
            </a:r>
          </a:p>
          <a:p>
            <a:pPr lvl="2" indent="-457200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Distance Learning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905000"/>
          </a:xfrm>
          <a:prstGeom prst="rect">
            <a:avLst/>
          </a:prstGeom>
          <a:solidFill>
            <a:srgbClr val="5A69AA"/>
          </a:solidFill>
          <a:ln w="0">
            <a:noFill/>
          </a:ln>
          <a:effectLst>
            <a:outerShdw blurRad="63500" dist="114300" dir="14160000" algn="tr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 extrusionH="76200" contourW="19050" prstMaterial="dkEdge">
            <a:bevelT w="50800" h="50800"/>
            <a:extrusionClr>
              <a:schemeClr val="accent3">
                <a:lumMod val="50000"/>
              </a:schemeClr>
            </a:extrusionClr>
            <a:contourClr>
              <a:schemeClr val="accent3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076" name="Title 1"/>
          <p:cNvSpPr>
            <a:spLocks noGrp="1"/>
          </p:cNvSpPr>
          <p:nvPr>
            <p:ph type="ctrTitle"/>
          </p:nvPr>
        </p:nvSpPr>
        <p:spPr>
          <a:xfrm>
            <a:off x="685800" y="2362200"/>
            <a:ext cx="7772400" cy="2286000"/>
          </a:xfrm>
        </p:spPr>
        <p:txBody>
          <a:bodyPr/>
          <a:lstStyle/>
          <a:p>
            <a:pPr algn="l" eaLnBrk="1" hangingPunct="1"/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b="1" i="1" dirty="0" smtClean="0"/>
              <a:t> 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1219200"/>
            <a:ext cx="7772400" cy="762000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n-US" sz="2000" dirty="0">
                <a:latin typeface="+mj-lt"/>
                <a:ea typeface="+mj-ea"/>
                <a:cs typeface="+mj-cs"/>
              </a:rPr>
              <a:t/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r>
              <a:rPr lang="en-US" sz="2000" dirty="0">
                <a:latin typeface="+mj-lt"/>
                <a:ea typeface="+mj-ea"/>
                <a:cs typeface="+mj-cs"/>
              </a:rPr>
              <a:t> </a:t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r>
              <a:rPr lang="en-US" sz="2000" dirty="0">
                <a:latin typeface="+mj-lt"/>
                <a:ea typeface="+mj-ea"/>
                <a:cs typeface="+mj-cs"/>
              </a:rPr>
              <a:t/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endParaRPr lang="en-US" sz="2000" dirty="0">
              <a:latin typeface="+mj-lt"/>
              <a:ea typeface="+mj-ea"/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66800" y="381000"/>
            <a:ext cx="70104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ook Antiqua" pitchFamily="18" charset="0"/>
                <a:ea typeface="+mj-ea"/>
                <a:cs typeface="+mj-cs"/>
              </a:rPr>
              <a:t>Seattle Central Community College Budget Reduction Planning</a:t>
            </a:r>
            <a:endParaRPr lang="en-US" sz="34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Book Antiqua" pitchFamily="18" charset="0"/>
              <a:ea typeface="+mj-ea"/>
              <a:cs typeface="+mj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81000" y="2286001"/>
            <a:ext cx="8382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2" indent="-457200"/>
            <a:r>
              <a:rPr lang="en-US" sz="2400" b="1" u="sng" dirty="0" smtClean="0">
                <a:solidFill>
                  <a:srgbClr val="FF0000"/>
                </a:solidFill>
                <a:latin typeface="Calibri" pitchFamily="34" charset="0"/>
              </a:rPr>
              <a:t>Programs Requiring Additional Analysis</a:t>
            </a:r>
          </a:p>
          <a:p>
            <a:pPr lvl="2" indent="-457200"/>
            <a:endParaRPr lang="en-US" sz="2400" b="1" u="sng" dirty="0" smtClean="0">
              <a:solidFill>
                <a:srgbClr val="FF0000"/>
              </a:solidFill>
              <a:latin typeface="Calibri" pitchFamily="34" charset="0"/>
            </a:endParaRPr>
          </a:p>
          <a:p>
            <a:pPr lvl="2" indent="-457200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All are under going further review</a:t>
            </a:r>
          </a:p>
          <a:p>
            <a:pPr lvl="2" indent="-457200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Not all programs are targeted for elimination</a:t>
            </a:r>
          </a:p>
          <a:p>
            <a:pPr lvl="2" indent="-457200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President’s Cabinet is:</a:t>
            </a:r>
          </a:p>
          <a:p>
            <a:pPr lvl="3" indent="-457200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Reviewing complimentary data</a:t>
            </a:r>
          </a:p>
          <a:p>
            <a:pPr lvl="3" indent="-457200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Evaluating alternative options</a:t>
            </a:r>
          </a:p>
          <a:p>
            <a:pPr lvl="3" indent="-457200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Meeting with employees, students, &amp; community</a:t>
            </a:r>
          </a:p>
          <a:p>
            <a:pPr lvl="2" indent="-457200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Final decisions to be announced by June 15, 2011</a:t>
            </a:r>
          </a:p>
          <a:p>
            <a:pPr lvl="2" indent="-457200">
              <a:buFont typeface="Arial" pitchFamily="34" charset="0"/>
              <a:buChar char="•"/>
            </a:pPr>
            <a:endParaRPr lang="en-US" sz="24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905000"/>
          </a:xfrm>
          <a:prstGeom prst="rect">
            <a:avLst/>
          </a:prstGeom>
          <a:solidFill>
            <a:srgbClr val="5A69AA"/>
          </a:solidFill>
          <a:ln w="0">
            <a:noFill/>
          </a:ln>
          <a:effectLst>
            <a:outerShdw blurRad="63500" dist="114300" dir="14160000" algn="tr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 extrusionH="76200" contourW="19050" prstMaterial="dkEdge">
            <a:bevelT w="50800" h="50800"/>
            <a:extrusionClr>
              <a:schemeClr val="accent3">
                <a:lumMod val="50000"/>
              </a:schemeClr>
            </a:extrusionClr>
            <a:contourClr>
              <a:schemeClr val="accent3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 rot="21445031">
            <a:off x="708673" y="1957183"/>
            <a:ext cx="7802855" cy="1191034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endParaRPr lang="en-US" sz="2000" dirty="0" smtClean="0">
              <a:latin typeface="+mj-lt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endParaRPr lang="en-US" sz="2000" dirty="0">
              <a:latin typeface="+mj-lt"/>
              <a:ea typeface="+mj-ea"/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66800" y="381000"/>
            <a:ext cx="7010400" cy="307776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ook Antiqua" pitchFamily="18" charset="0"/>
                <a:ea typeface="+mj-ea"/>
                <a:cs typeface="+mj-cs"/>
              </a:rPr>
              <a:t>Seattle Vocational Institute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ook Antiqua" pitchFamily="18" charset="0"/>
                <a:ea typeface="+mj-ea"/>
                <a:cs typeface="+mj-cs"/>
              </a:rPr>
              <a:t>Budget Reduction Planning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Book Antiqua" pitchFamily="18" charset="0"/>
              <a:ea typeface="+mj-ea"/>
              <a:cs typeface="+mj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Book Antiqua" pitchFamily="18" charset="0"/>
              <a:ea typeface="+mj-ea"/>
              <a:cs typeface="+mj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Book Antiqua" pitchFamily="18" charset="0"/>
              <a:ea typeface="+mj-ea"/>
              <a:cs typeface="+mj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4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Book Antiqua" pitchFamily="18" charset="0"/>
              <a:ea typeface="+mj-ea"/>
              <a:cs typeface="+mj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 flipV="1">
            <a:off x="381000" y="2747666"/>
            <a:ext cx="8382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2" indent="-457200">
              <a:buFont typeface="Arial" pitchFamily="34" charset="0"/>
              <a:buChar char="•"/>
            </a:pPr>
            <a:endParaRPr lang="en-US" sz="2400" b="1" u="sng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685800" y="2362200"/>
            <a:ext cx="7772400" cy="1828800"/>
          </a:xfrm>
        </p:spPr>
        <p:txBody>
          <a:bodyPr/>
          <a:lstStyle/>
          <a:p>
            <a:pPr algn="l" eaLnBrk="1" hangingPunct="1"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u="sng" dirty="0" smtClean="0"/>
              <a:t/>
            </a:r>
            <a:br>
              <a:rPr lang="en-US" sz="2400" u="sng" dirty="0" smtClean="0"/>
            </a:br>
            <a:r>
              <a:rPr lang="en-US" sz="2400" b="1" u="sng" dirty="0" smtClean="0">
                <a:solidFill>
                  <a:srgbClr val="FF0000"/>
                </a:solidFill>
              </a:rPr>
              <a:t>Summary of Planning Proposals as of  May 2011</a:t>
            </a:r>
            <a:r>
              <a:rPr lang="en-US" sz="2400" u="sng" dirty="0" smtClean="0"/>
              <a:t/>
            </a:r>
            <a:br>
              <a:rPr lang="en-US" sz="2400" u="sng" dirty="0" smtClean="0"/>
            </a:br>
            <a:r>
              <a:rPr lang="en-US" sz="2400" dirty="0" smtClean="0"/>
              <a:t>Reduce eight instructional program cohort hours by 10%</a:t>
            </a:r>
            <a:br>
              <a:rPr lang="en-US" sz="2400" dirty="0" smtClean="0"/>
            </a:br>
            <a:r>
              <a:rPr lang="en-US" sz="2400" dirty="0" smtClean="0"/>
              <a:t>Reduce number of starts per year in two instructional programs</a:t>
            </a:r>
            <a:br>
              <a:rPr lang="en-US" sz="2400" dirty="0" smtClean="0"/>
            </a:br>
            <a:r>
              <a:rPr lang="en-US" sz="2400" dirty="0" smtClean="0"/>
              <a:t>Eliminate 2 vacant positions</a:t>
            </a:r>
            <a:br>
              <a:rPr lang="en-US" sz="2400" dirty="0" smtClean="0"/>
            </a:br>
            <a:r>
              <a:rPr lang="en-US" sz="2400" dirty="0" smtClean="0"/>
              <a:t>Re-structure Student Services</a:t>
            </a:r>
            <a:br>
              <a:rPr lang="en-US" sz="2400" dirty="0" smtClean="0"/>
            </a:br>
            <a:r>
              <a:rPr lang="en-US" sz="2400" dirty="0" smtClean="0"/>
              <a:t>Re-structure Network Technician and Dental Assistant programs</a:t>
            </a:r>
            <a:br>
              <a:rPr lang="en-US" sz="2400" dirty="0" smtClean="0"/>
            </a:br>
            <a:r>
              <a:rPr lang="en-US" sz="2400" dirty="0" smtClean="0"/>
              <a:t>Re-structure Information Technology Department</a:t>
            </a:r>
            <a:br>
              <a:rPr lang="en-US" sz="2400" dirty="0" smtClean="0"/>
            </a:br>
            <a:r>
              <a:rPr lang="en-US" sz="2400" dirty="0" smtClean="0"/>
              <a:t>Re-structure Executive Dean Office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b="1" i="1" dirty="0" smtClean="0"/>
              <a:t> 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lum bright="23000" contrast="-23000"/>
          </a:blip>
          <a:stretch>
            <a:fillRect/>
          </a:stretch>
        </p:blipFill>
        <p:spPr bwMode="auto">
          <a:xfrm>
            <a:off x="2362200" y="3316605"/>
            <a:ext cx="4724400" cy="3425190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rgbClr val="5A69AA"/>
          </a:solidFill>
          <a:ln w="0">
            <a:noFill/>
          </a:ln>
          <a:effectLst>
            <a:outerShdw blurRad="63500" dist="114300" dir="14160000" algn="tr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 extrusionH="76200" contourW="19050" prstMaterial="dkEdge">
            <a:bevelT w="50800" h="50800"/>
            <a:extrusionClr>
              <a:schemeClr val="accent3">
                <a:lumMod val="50000"/>
              </a:schemeClr>
            </a:extrusionClr>
            <a:contourClr>
              <a:schemeClr val="accent3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124" name="Title 1"/>
          <p:cNvSpPr>
            <a:spLocks noGrp="1"/>
          </p:cNvSpPr>
          <p:nvPr>
            <p:ph type="ctrTitle"/>
          </p:nvPr>
        </p:nvSpPr>
        <p:spPr>
          <a:xfrm>
            <a:off x="685800" y="2362200"/>
            <a:ext cx="7772400" cy="2286000"/>
          </a:xfrm>
        </p:spPr>
        <p:txBody>
          <a:bodyPr/>
          <a:lstStyle/>
          <a:p>
            <a:pPr algn="l" eaLnBrk="1" hangingPunct="1"/>
            <a:r>
              <a:rPr lang="en-US" sz="2000" smtClean="0"/>
              <a:t/>
            </a:r>
            <a:br>
              <a:rPr lang="en-US" sz="2000" smtClean="0"/>
            </a:br>
            <a:r>
              <a:rPr lang="en-US" sz="2000" b="1" i="1" smtClean="0"/>
              <a:t> </a:t>
            </a: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/>
              <a:t/>
            </a:r>
            <a:br>
              <a:rPr lang="en-US" sz="2000" smtClean="0"/>
            </a:br>
            <a:endParaRPr lang="en-US" sz="2000" smtClean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914400" y="1219200"/>
            <a:ext cx="7772400" cy="762000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n-US" sz="2000" dirty="0">
                <a:latin typeface="+mj-lt"/>
                <a:ea typeface="+mj-ea"/>
                <a:cs typeface="+mj-cs"/>
              </a:rPr>
              <a:t/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r>
              <a:rPr lang="en-US" sz="2000" dirty="0">
                <a:latin typeface="+mj-lt"/>
                <a:ea typeface="+mj-ea"/>
                <a:cs typeface="+mj-cs"/>
              </a:rPr>
              <a:t> </a:t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r>
              <a:rPr lang="en-US" sz="2000" dirty="0">
                <a:latin typeface="+mj-lt"/>
                <a:ea typeface="+mj-ea"/>
                <a:cs typeface="+mj-cs"/>
              </a:rPr>
              <a:t/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endParaRPr lang="en-US" sz="2000" dirty="0">
              <a:latin typeface="+mj-lt"/>
              <a:ea typeface="+mj-ea"/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66800" y="457201"/>
            <a:ext cx="6934200" cy="11387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ook Antiqua" pitchFamily="18" charset="0"/>
                <a:ea typeface="+mj-ea"/>
                <a:cs typeface="+mj-cs"/>
              </a:rPr>
              <a:t>District-wide </a:t>
            </a:r>
            <a:r>
              <a:rPr lang="en-US" sz="3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ook Antiqua" pitchFamily="18" charset="0"/>
                <a:ea typeface="+mj-ea"/>
                <a:cs typeface="+mj-cs"/>
              </a:rPr>
              <a:t>Strategic Plan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ook Antiqua" pitchFamily="18" charset="0"/>
                <a:ea typeface="+mj-ea"/>
                <a:cs typeface="+mj-cs"/>
              </a:rPr>
              <a:t>2010-2015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914400" y="2286000"/>
            <a:ext cx="73152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GOAL 1 – STUDENT SUCCESS</a:t>
            </a:r>
          </a:p>
          <a:p>
            <a:pPr marL="457200" lvl="2" indent="-457200"/>
            <a:endParaRPr lang="en-US" sz="2400" u="sng" dirty="0">
              <a:latin typeface="Calibri" pitchFamily="34" charset="0"/>
            </a:endParaRPr>
          </a:p>
          <a:p>
            <a:pPr marL="457200" lvl="2" indent="-457200"/>
            <a:r>
              <a:rPr lang="en-US" sz="2200" i="1" u="sng" dirty="0">
                <a:latin typeface="Calibri" pitchFamily="34" charset="0"/>
              </a:rPr>
              <a:t>Increase Student Learning and Achievement</a:t>
            </a:r>
            <a:r>
              <a:rPr lang="en-US" sz="2200" i="1" dirty="0" smtClean="0">
                <a:latin typeface="Calibri" pitchFamily="34" charset="0"/>
              </a:rPr>
              <a:t>:</a:t>
            </a:r>
          </a:p>
          <a:p>
            <a:pPr marL="457200" lvl="2" indent="-457200"/>
            <a:endParaRPr lang="en-US" sz="2200" i="1" dirty="0">
              <a:latin typeface="Calibri" pitchFamily="34" charset="0"/>
            </a:endParaRPr>
          </a:p>
          <a:p>
            <a:pPr marL="914400" lvl="3" indent="-457200">
              <a:buFont typeface="Arial" charset="0"/>
              <a:buChar char="•"/>
            </a:pPr>
            <a:r>
              <a:rPr lang="en-US" sz="2200" dirty="0">
                <a:latin typeface="Calibri" pitchFamily="34" charset="0"/>
              </a:rPr>
              <a:t>Improve student achievement in pre-college math </a:t>
            </a:r>
            <a:r>
              <a:rPr lang="en-US" sz="2200" dirty="0" smtClean="0">
                <a:latin typeface="Calibri" pitchFamily="34" charset="0"/>
              </a:rPr>
              <a:t>&amp; college level math for all students</a:t>
            </a:r>
            <a:endParaRPr lang="en-US" sz="2200" dirty="0">
              <a:latin typeface="Calibri" pitchFamily="34" charset="0"/>
            </a:endParaRPr>
          </a:p>
          <a:p>
            <a:pPr marL="914400" lvl="3" indent="-457200">
              <a:buFont typeface="Arial" charset="0"/>
              <a:buChar char="•"/>
            </a:pPr>
            <a:r>
              <a:rPr lang="en-US" sz="2200" dirty="0">
                <a:latin typeface="Calibri" pitchFamily="34" charset="0"/>
              </a:rPr>
              <a:t>Increase the number of students completing degrees and </a:t>
            </a:r>
            <a:r>
              <a:rPr lang="en-US" sz="2200" dirty="0" smtClean="0">
                <a:latin typeface="Calibri" pitchFamily="34" charset="0"/>
              </a:rPr>
              <a:t>certificates</a:t>
            </a:r>
            <a:endParaRPr lang="en-US" sz="2200" dirty="0">
              <a:latin typeface="Calibri" pitchFamily="34" charset="0"/>
            </a:endParaRPr>
          </a:p>
          <a:p>
            <a:pPr marL="914400" lvl="3" indent="-457200">
              <a:buFont typeface="Arial" charset="0"/>
              <a:buChar char="•"/>
            </a:pPr>
            <a:r>
              <a:rPr lang="en-US" sz="2200" dirty="0" smtClean="0">
                <a:latin typeface="Calibri" pitchFamily="34" charset="0"/>
              </a:rPr>
              <a:t>Increase academic success of students transferring to four-year institutions</a:t>
            </a:r>
            <a:endParaRPr lang="en-US" sz="22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4267200" y="914400"/>
            <a:ext cx="4724400" cy="24384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0">
            <a:noFill/>
          </a:ln>
          <a:effectLst/>
          <a:scene3d>
            <a:camera prst="orthographicFront"/>
            <a:lightRig rig="morning" dir="t"/>
          </a:scene3d>
          <a:sp3d prstMaterial="dkEdge"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533400" y="381000"/>
            <a:ext cx="8077200" cy="1905000"/>
          </a:xfrm>
          <a:prstGeom prst="roundRect">
            <a:avLst/>
          </a:prstGeom>
          <a:solidFill>
            <a:srgbClr val="5A69AA"/>
          </a:solidFill>
          <a:ln w="0">
            <a:noFill/>
          </a:ln>
          <a:effectLst>
            <a:outerShdw blurRad="63500" dist="114300" dir="14160000" algn="tr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 extrusionH="76200" contourW="19050" prstMaterial="dkEdge">
            <a:bevelT w="50800" h="50800"/>
            <a:extrusionClr>
              <a:schemeClr val="accent3">
                <a:lumMod val="50000"/>
              </a:schemeClr>
            </a:extrusionClr>
            <a:contourClr>
              <a:schemeClr val="accent3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3174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58200" y="5638800"/>
            <a:ext cx="381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9" name="Picture 6" descr="North Seattle Community Colle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990600"/>
            <a:ext cx="129540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0" name="Picture 10" descr="Seattle Vocational Institut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0" y="2286000"/>
            <a:ext cx="1219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1" name="Picture 4" descr="Seattle Central Community Colleg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2400" y="14478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2" name="Picture 8" descr="South Seattle Community College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4800" y="2362200"/>
            <a:ext cx="1295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3" name="TextBox 6"/>
          <p:cNvSpPr txBox="1">
            <a:spLocks noChangeArrowheads="1"/>
          </p:cNvSpPr>
          <p:nvPr/>
        </p:nvSpPr>
        <p:spPr bwMode="auto">
          <a:xfrm>
            <a:off x="1143000" y="4038601"/>
            <a:ext cx="6705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dirty="0" smtClean="0">
                <a:latin typeface="Book Antiqua" pitchFamily="18" charset="0"/>
              </a:rPr>
              <a:t>North Seattle Community College</a:t>
            </a:r>
          </a:p>
          <a:p>
            <a:pPr algn="ctr"/>
            <a:r>
              <a:rPr lang="en-US" sz="2400" b="1" dirty="0" smtClean="0">
                <a:latin typeface="Book Antiqua" pitchFamily="18" charset="0"/>
              </a:rPr>
              <a:t>Orestes Monterecy, Interim Vice President, Administrative Services </a:t>
            </a:r>
            <a:endParaRPr lang="en-US" sz="2400" b="1" dirty="0">
              <a:latin typeface="Book Antiqu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990600"/>
            <a:ext cx="7696200" cy="3657600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400" b="1" dirty="0" smtClean="0">
                <a:ln w="12700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Book Antiqua" pitchFamily="18" charset="0"/>
              </a:rPr>
              <a:t>SEATTLE COMMUNITY COLLEGES</a:t>
            </a:r>
            <a:br>
              <a:rPr lang="en-US" sz="3400" b="1" dirty="0" smtClean="0">
                <a:ln w="12700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Book Antiqua" pitchFamily="18" charset="0"/>
              </a:rPr>
            </a:br>
            <a:r>
              <a:rPr lang="en-US" sz="3400" b="1" dirty="0" smtClean="0">
                <a:ln w="12700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Book Antiqua" pitchFamily="18" charset="0"/>
              </a:rPr>
              <a:t>			</a:t>
            </a:r>
            <a:r>
              <a:rPr lang="en-US" sz="2000" b="1" spc="50" dirty="0" smtClean="0">
                <a:ln w="12700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Book Antiqua" pitchFamily="18" charset="0"/>
              </a:rPr>
              <a:t>District Budget Public Hearing</a:t>
            </a:r>
            <a:br>
              <a:rPr lang="en-US" sz="2000" b="1" spc="50" dirty="0" smtClean="0">
                <a:ln w="12700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Book Antiqua" pitchFamily="18" charset="0"/>
              </a:rPr>
            </a:br>
            <a:r>
              <a:rPr lang="en-US" sz="2000" b="1" dirty="0" smtClean="0">
                <a:ln w="1905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4D5B95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Book Antiqua" pitchFamily="18" charset="0"/>
              </a:rPr>
              <a:t>		     	</a:t>
            </a:r>
            <a:r>
              <a:rPr lang="en-US" sz="2000" b="1" spc="50" dirty="0" smtClean="0">
                <a:ln w="12700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Book Antiqua" pitchFamily="18" charset="0"/>
              </a:rPr>
              <a:t>Fiscal Year 2011-12</a:t>
            </a:r>
            <a:r>
              <a:rPr lang="en-US" sz="3400" b="1" i="1" u="sng" dirty="0"/>
              <a:t/>
            </a:r>
            <a:br>
              <a:rPr lang="en-US" sz="3400" b="1" i="1" u="sng" dirty="0"/>
            </a:br>
            <a:endParaRPr lang="en-US" sz="3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rgbClr val="5A69AA"/>
          </a:solidFill>
          <a:ln w="0">
            <a:noFill/>
          </a:ln>
          <a:effectLst>
            <a:outerShdw blurRad="63500" dist="114300" dir="14160000" algn="tr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 extrusionH="76200" contourW="19050" prstMaterial="dkEdge">
            <a:bevelT w="50800" h="50800"/>
            <a:extrusionClr>
              <a:schemeClr val="accent3">
                <a:lumMod val="50000"/>
              </a:schemeClr>
            </a:extrusionClr>
            <a:contourClr>
              <a:schemeClr val="accent3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209800"/>
            <a:ext cx="6477000" cy="3429000"/>
          </a:xfrm>
        </p:spPr>
        <p:txBody>
          <a:bodyPr rtlCol="0">
            <a:normAutofit/>
          </a:bodyPr>
          <a:lstStyle/>
          <a:p>
            <a:pPr lvl="2" indent="-457200" algn="l">
              <a:spcBef>
                <a:spcPct val="0"/>
              </a:spcBef>
              <a:defRPr/>
            </a:pPr>
            <a:r>
              <a:rPr lang="en-US" b="1" dirty="0" smtClean="0">
                <a:solidFill>
                  <a:schemeClr val="tx1"/>
                </a:solidFill>
                <a:latin typeface="Calibri" pitchFamily="34" charset="0"/>
              </a:rPr>
              <a:t>NSCC Core Themes</a:t>
            </a:r>
          </a:p>
          <a:p>
            <a:pPr lvl="2" indent="-457200" algn="l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  Advancing Student Success</a:t>
            </a:r>
          </a:p>
          <a:p>
            <a:pPr lvl="2" indent="-457200" algn="l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  Building Community</a:t>
            </a:r>
          </a:p>
          <a:p>
            <a:pPr lvl="2" indent="-457200" algn="l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  Excelling in Teaching and Learning</a:t>
            </a:r>
          </a:p>
          <a:p>
            <a:pPr lvl="2" indent="-457200" algn="l">
              <a:spcBef>
                <a:spcPct val="0"/>
              </a:spcBef>
              <a:buFont typeface="Arial" pitchFamily="34" charset="0"/>
              <a:buChar char="•"/>
              <a:defRPr/>
            </a:pPr>
            <a:endParaRPr lang="en-US" dirty="0" smtClean="0">
              <a:solidFill>
                <a:schemeClr val="tx1"/>
              </a:solidFill>
              <a:latin typeface="Calibri" pitchFamily="34" charset="0"/>
            </a:endParaRPr>
          </a:p>
          <a:p>
            <a:pPr lvl="2" indent="-457200" algn="l">
              <a:spcBef>
                <a:spcPct val="0"/>
              </a:spcBef>
              <a:defRPr/>
            </a:pPr>
            <a:r>
              <a:rPr lang="en-US" b="1" dirty="0" smtClean="0">
                <a:solidFill>
                  <a:schemeClr val="tx1"/>
                </a:solidFill>
                <a:latin typeface="Calibri" pitchFamily="34" charset="0"/>
              </a:rPr>
              <a:t>Budget Focus:</a:t>
            </a:r>
          </a:p>
          <a:p>
            <a:pPr lvl="2" indent="-457200" algn="l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  Fiscal Responsibility</a:t>
            </a:r>
          </a:p>
          <a:p>
            <a:pPr lvl="2" indent="-457200" algn="l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  Efficiency</a:t>
            </a:r>
          </a:p>
          <a:p>
            <a:pPr lvl="2" indent="-457200" algn="l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  Performance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533400" y="609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50" normalizeH="0" baseline="0" noProof="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Book Antiqua" pitchFamily="18" charset="0"/>
                <a:ea typeface="+mj-ea"/>
                <a:cs typeface="+mj-cs"/>
              </a:rPr>
              <a:t>North Seattle Community College</a:t>
            </a:r>
            <a:r>
              <a:rPr kumimoji="0" lang="en-US" sz="3200" b="1" i="1" u="none" strike="noStrike" kern="1200" cap="none" spc="50" normalizeH="0" baseline="0" noProof="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Book Antiqua" pitchFamily="18" charset="0"/>
                <a:ea typeface="+mj-ea"/>
                <a:cs typeface="+mj-cs"/>
              </a:rPr>
              <a:t>            					FY2011-2012 </a:t>
            </a:r>
            <a:r>
              <a:rPr kumimoji="0" lang="en-US" sz="3200" b="1" i="0" u="none" strike="noStrike" kern="1200" cap="none" spc="50" normalizeH="0" baseline="0" noProof="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Book Antiqua" pitchFamily="18" charset="0"/>
                <a:ea typeface="+mj-ea"/>
                <a:cs typeface="+mj-cs"/>
              </a:rPr>
              <a:t/>
            </a:r>
            <a:br>
              <a:rPr kumimoji="0" lang="en-US" sz="3200" b="1" i="0" u="none" strike="noStrike" kern="1200" cap="none" spc="50" normalizeH="0" baseline="0" noProof="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Book Antiqua" pitchFamily="18" charset="0"/>
                <a:ea typeface="+mj-ea"/>
                <a:cs typeface="+mj-cs"/>
              </a:rPr>
            </a:br>
            <a:endParaRPr kumimoji="0" lang="en-US" sz="3200" b="1" i="0" u="none" strike="noStrike" kern="1200" cap="none" spc="50" normalizeH="0" baseline="0" noProof="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Book Antiqu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rgbClr val="5A69AA"/>
          </a:solidFill>
          <a:ln w="0">
            <a:noFill/>
          </a:ln>
          <a:effectLst>
            <a:outerShdw blurRad="63500" dist="114300" dir="14160000" algn="tr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 extrusionH="76200" contourW="19050" prstMaterial="dkEdge">
            <a:bevelT w="50800" h="50800"/>
            <a:extrusionClr>
              <a:schemeClr val="accent3">
                <a:lumMod val="50000"/>
              </a:schemeClr>
            </a:extrusionClr>
            <a:contourClr>
              <a:schemeClr val="accent3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990600" y="2057400"/>
            <a:ext cx="7086600" cy="4068763"/>
          </a:xfrm>
        </p:spPr>
        <p:txBody>
          <a:bodyPr/>
          <a:lstStyle/>
          <a:p>
            <a:pPr algn="ctr">
              <a:buNone/>
            </a:pPr>
            <a:r>
              <a:rPr lang="en-US" sz="2800" b="1" dirty="0" smtClean="0"/>
              <a:t>College Council Principles</a:t>
            </a:r>
          </a:p>
          <a:p>
            <a:r>
              <a:rPr lang="en-US" sz="2400" b="1" dirty="0" smtClean="0"/>
              <a:t>Alignment with mission, core themes &amp; strategic plan.</a:t>
            </a:r>
          </a:p>
          <a:p>
            <a:r>
              <a:rPr lang="en-US" sz="2400" b="1" dirty="0" smtClean="0"/>
              <a:t>Comprehensive offerings in:</a:t>
            </a:r>
          </a:p>
          <a:p>
            <a:pPr>
              <a:buFont typeface="Arial" charset="0"/>
              <a:buNone/>
            </a:pPr>
            <a:r>
              <a:rPr lang="en-US" sz="2400" dirty="0" smtClean="0"/>
              <a:t>	    Transfers, professional-technical and basic skills</a:t>
            </a:r>
          </a:p>
          <a:p>
            <a:r>
              <a:rPr lang="en-US" sz="2400" b="1" dirty="0" smtClean="0"/>
              <a:t>Vertical, not horizontal cuts:</a:t>
            </a:r>
          </a:p>
          <a:p>
            <a:pPr>
              <a:buFont typeface="Arial" charset="0"/>
              <a:buNone/>
            </a:pPr>
            <a:r>
              <a:rPr lang="en-US" sz="2400" dirty="0" smtClean="0"/>
              <a:t>	     No across the board but select strategically</a:t>
            </a:r>
          </a:p>
          <a:p>
            <a:r>
              <a:rPr lang="en-US" sz="2400" b="1" dirty="0" smtClean="0"/>
              <a:t>Privatization:</a:t>
            </a:r>
          </a:p>
          <a:p>
            <a:pPr lvl="1">
              <a:buFont typeface="Arial" charset="0"/>
              <a:buNone/>
            </a:pPr>
            <a:r>
              <a:rPr lang="en-US" sz="2400" dirty="0" smtClean="0"/>
              <a:t>    When circumstances are in best interest of College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533400" y="609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50" normalizeH="0" baseline="0" noProof="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Book Antiqua" pitchFamily="18" charset="0"/>
                <a:ea typeface="+mj-ea"/>
                <a:cs typeface="+mj-cs"/>
              </a:rPr>
              <a:t>North Seattle Community College</a:t>
            </a:r>
            <a:r>
              <a:rPr kumimoji="0" lang="en-US" sz="3200" b="1" i="1" u="none" strike="noStrike" kern="1200" cap="none" spc="50" normalizeH="0" baseline="0" noProof="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Book Antiqua" pitchFamily="18" charset="0"/>
                <a:ea typeface="+mj-ea"/>
                <a:cs typeface="+mj-cs"/>
              </a:rPr>
              <a:t>            					FY2011-2012 </a:t>
            </a:r>
            <a:r>
              <a:rPr kumimoji="0" lang="en-US" sz="3200" b="1" i="0" u="none" strike="noStrike" kern="1200" cap="none" spc="50" normalizeH="0" baseline="0" noProof="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Book Antiqua" pitchFamily="18" charset="0"/>
                <a:ea typeface="+mj-ea"/>
                <a:cs typeface="+mj-cs"/>
              </a:rPr>
              <a:t/>
            </a:r>
            <a:br>
              <a:rPr kumimoji="0" lang="en-US" sz="3200" b="1" i="0" u="none" strike="noStrike" kern="1200" cap="none" spc="50" normalizeH="0" baseline="0" noProof="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Book Antiqua" pitchFamily="18" charset="0"/>
                <a:ea typeface="+mj-ea"/>
                <a:cs typeface="+mj-cs"/>
              </a:rPr>
            </a:br>
            <a:endParaRPr kumimoji="0" lang="en-US" sz="3200" b="1" i="0" u="none" strike="noStrike" kern="1200" cap="none" spc="50" normalizeH="0" baseline="0" noProof="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Book Antiqu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rgbClr val="5A69AA"/>
          </a:solidFill>
          <a:ln w="0">
            <a:noFill/>
          </a:ln>
          <a:effectLst>
            <a:outerShdw blurRad="63500" dist="114300" dir="14160000" algn="tr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 extrusionH="76200" contourW="19050" prstMaterial="dkEdge">
            <a:bevelT w="50800" h="50800"/>
            <a:extrusionClr>
              <a:schemeClr val="accent3">
                <a:lumMod val="50000"/>
              </a:schemeClr>
            </a:extrusionClr>
            <a:contourClr>
              <a:schemeClr val="accent3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60438"/>
          </a:xfrm>
        </p:spPr>
        <p:txBody>
          <a:bodyPr rtlCol="0">
            <a:normAutofit fontScale="90000"/>
          </a:bodyPr>
          <a:lstStyle/>
          <a:p>
            <a:pPr lvl="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ook Antiqua" pitchFamily="18" charset="0"/>
              </a:rPr>
              <a:t/>
            </a:r>
            <a:b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ook Antiqua" pitchFamily="18" charset="0"/>
              </a:rPr>
            </a:br>
            <a:endParaRPr lang="en-US" sz="32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Book Antiqua" pitchFamily="18" charset="0"/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382000" cy="3992564"/>
          </a:xfrm>
        </p:spPr>
        <p:txBody>
          <a:bodyPr/>
          <a:lstStyle/>
          <a:p>
            <a:pPr algn="ctr">
              <a:buNone/>
            </a:pPr>
            <a:r>
              <a:rPr lang="en-US" sz="2400" b="1" dirty="0" smtClean="0"/>
              <a:t>Budget Balancing Strategies for FY12</a:t>
            </a:r>
          </a:p>
          <a:p>
            <a:r>
              <a:rPr lang="en-US" sz="2400" b="1" dirty="0" smtClean="0"/>
              <a:t>Reductions-</a:t>
            </a:r>
            <a:r>
              <a:rPr lang="en-US" sz="2400" dirty="0" smtClean="0"/>
              <a:t> positions eliminated</a:t>
            </a:r>
          </a:p>
          <a:p>
            <a:r>
              <a:rPr lang="en-US" sz="2400" b="1" dirty="0" smtClean="0"/>
              <a:t>Cost Shifts-</a:t>
            </a:r>
            <a:r>
              <a:rPr lang="en-US" sz="2400" dirty="0" smtClean="0"/>
              <a:t> Transfer expenses to fees, self support, grants, etc.</a:t>
            </a:r>
          </a:p>
          <a:p>
            <a:r>
              <a:rPr lang="en-US" sz="2400" b="1" dirty="0" smtClean="0"/>
              <a:t>Efficiencies</a:t>
            </a:r>
            <a:r>
              <a:rPr lang="en-US" sz="2400" dirty="0" smtClean="0"/>
              <a:t>- Consolidating functions, etc.</a:t>
            </a:r>
          </a:p>
          <a:p>
            <a:r>
              <a:rPr lang="en-US" sz="2400" b="1" dirty="0" smtClean="0"/>
              <a:t>Salary Savings</a:t>
            </a:r>
            <a:r>
              <a:rPr lang="en-US" sz="2400" dirty="0" smtClean="0"/>
              <a:t>-Vacancies, etc.</a:t>
            </a:r>
          </a:p>
          <a:p>
            <a:r>
              <a:rPr lang="en-US" sz="2400" b="1" dirty="0" smtClean="0"/>
              <a:t>New Revenue</a:t>
            </a:r>
            <a:r>
              <a:rPr lang="en-US" sz="2400" dirty="0" smtClean="0"/>
              <a:t>-Additional International, Running Start, etc.</a:t>
            </a:r>
          </a:p>
          <a:p>
            <a:r>
              <a:rPr lang="en-US" sz="2400" b="1" dirty="0" smtClean="0"/>
              <a:t>Reserves</a:t>
            </a:r>
            <a:r>
              <a:rPr lang="en-US" sz="2400" dirty="0" smtClean="0"/>
              <a:t>-Use portion of reserves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533400" y="609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50" normalizeH="0" baseline="0" noProof="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Book Antiqua" pitchFamily="18" charset="0"/>
                <a:ea typeface="+mj-ea"/>
                <a:cs typeface="+mj-cs"/>
              </a:rPr>
              <a:t>North Seattle Community College</a:t>
            </a:r>
            <a:r>
              <a:rPr kumimoji="0" lang="en-US" sz="3200" b="1" i="1" u="none" strike="noStrike" kern="1200" cap="none" spc="50" normalizeH="0" baseline="0" noProof="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Book Antiqua" pitchFamily="18" charset="0"/>
                <a:ea typeface="+mj-ea"/>
                <a:cs typeface="+mj-cs"/>
              </a:rPr>
              <a:t>            					FY2011-2012 </a:t>
            </a:r>
            <a:r>
              <a:rPr kumimoji="0" lang="en-US" sz="3200" b="1" i="0" u="none" strike="noStrike" kern="1200" cap="none" spc="50" normalizeH="0" baseline="0" noProof="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Book Antiqua" pitchFamily="18" charset="0"/>
                <a:ea typeface="+mj-ea"/>
                <a:cs typeface="+mj-cs"/>
              </a:rPr>
              <a:t/>
            </a:r>
            <a:br>
              <a:rPr kumimoji="0" lang="en-US" sz="3200" b="1" i="0" u="none" strike="noStrike" kern="1200" cap="none" spc="50" normalizeH="0" baseline="0" noProof="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Book Antiqua" pitchFamily="18" charset="0"/>
                <a:ea typeface="+mj-ea"/>
                <a:cs typeface="+mj-cs"/>
              </a:rPr>
            </a:br>
            <a:endParaRPr kumimoji="0" lang="en-US" sz="3200" b="1" i="0" u="none" strike="noStrike" kern="1200" cap="none" spc="50" normalizeH="0" baseline="0" noProof="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Book Antiqu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rgbClr val="5A69AA"/>
          </a:solidFill>
          <a:ln w="0">
            <a:noFill/>
          </a:ln>
          <a:effectLst>
            <a:outerShdw blurRad="63500" dist="114300" dir="14160000" algn="tr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 extrusionH="76200" contourW="19050" prstMaterial="dkEdge">
            <a:bevelT w="50800" h="50800"/>
            <a:extrusionClr>
              <a:schemeClr val="accent3">
                <a:lumMod val="50000"/>
              </a:schemeClr>
            </a:extrusionClr>
            <a:contourClr>
              <a:schemeClr val="accent3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143000"/>
          </a:xfrm>
        </p:spPr>
        <p:txBody>
          <a:bodyPr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ook Antiqua" pitchFamily="18" charset="0"/>
              </a:rPr>
              <a:t>North Seattle Community College</a:t>
            </a:r>
            <a:r>
              <a:rPr lang="en-US" sz="3200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ook Antiqua" pitchFamily="18" charset="0"/>
              </a:rPr>
              <a:t>            					FY2011-2012 </a:t>
            </a:r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ook Antiqua" pitchFamily="18" charset="0"/>
              </a:rPr>
              <a:t/>
            </a:r>
            <a:b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ook Antiqua" pitchFamily="18" charset="0"/>
              </a:rPr>
            </a:br>
            <a:endParaRPr lang="en-US" sz="32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610600" cy="3962400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buNone/>
              <a:defRPr/>
            </a:pPr>
            <a:r>
              <a:rPr lang="en-US" sz="2400" b="1" dirty="0" smtClean="0"/>
              <a:t>Significant Budget Changes for FY 12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200" dirty="0" smtClean="0"/>
              <a:t>Reduce sections through surgical selections.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200" dirty="0" smtClean="0"/>
              <a:t>Increase in Student/Faculty Ratio from 23.7 to 24.34 to achieve FTE target.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200" dirty="0" smtClean="0"/>
              <a:t>Reductions in G&amp;S; travel; transfer FT position to Food Services; FT staff voluntary reduction to 80%; FT staff voluntary reduction to 50%.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200" dirty="0" smtClean="0"/>
              <a:t>2 VPs doing double duties.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200" dirty="0" smtClean="0"/>
              <a:t>Voluntary faculty by-outs.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200" dirty="0" smtClean="0"/>
              <a:t>Shifting staff to fee budgets and rental budget.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200" dirty="0" smtClean="0"/>
              <a:t>Providing portion of operating reserve.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4267200" y="914400"/>
            <a:ext cx="4724400" cy="24384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0">
            <a:noFill/>
          </a:ln>
          <a:effectLst/>
          <a:scene3d>
            <a:camera prst="orthographicFront"/>
            <a:lightRig rig="morning" dir="t"/>
          </a:scene3d>
          <a:sp3d prstMaterial="dkEdge"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533400" y="381000"/>
            <a:ext cx="8077200" cy="1905000"/>
          </a:xfrm>
          <a:prstGeom prst="roundRect">
            <a:avLst/>
          </a:prstGeom>
          <a:solidFill>
            <a:srgbClr val="5A69AA"/>
          </a:solidFill>
          <a:ln w="0">
            <a:noFill/>
          </a:ln>
          <a:effectLst>
            <a:outerShdw blurRad="63500" dist="114300" dir="14160000" algn="tr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 extrusionH="76200" contourW="19050" prstMaterial="dkEdge">
            <a:bevelT w="50800" h="50800"/>
            <a:extrusionClr>
              <a:schemeClr val="accent3">
                <a:lumMod val="50000"/>
              </a:schemeClr>
            </a:extrusionClr>
            <a:contourClr>
              <a:schemeClr val="accent3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3174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58200" y="5638800"/>
            <a:ext cx="381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9" name="Picture 6" descr="North Seattle Community Colle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990600"/>
            <a:ext cx="129540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0" name="Picture 10" descr="Seattle Vocational Institut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0" y="2286000"/>
            <a:ext cx="1219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1" name="Picture 4" descr="Seattle Central Community Colleg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2400" y="14478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2" name="Picture 8" descr="South Seattle Community College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4800" y="2362200"/>
            <a:ext cx="1295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3" name="TextBox 6"/>
          <p:cNvSpPr txBox="1">
            <a:spLocks noChangeArrowheads="1"/>
          </p:cNvSpPr>
          <p:nvPr/>
        </p:nvSpPr>
        <p:spPr bwMode="auto">
          <a:xfrm>
            <a:off x="1143000" y="4038601"/>
            <a:ext cx="6705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dirty="0" smtClean="0">
                <a:latin typeface="Book Antiqua" pitchFamily="18" charset="0"/>
              </a:rPr>
              <a:t>South Seattle Community College</a:t>
            </a:r>
          </a:p>
          <a:p>
            <a:pPr algn="ctr"/>
            <a:r>
              <a:rPr lang="en-US" sz="2400" b="1" dirty="0" smtClean="0">
                <a:latin typeface="Book Antiqua" pitchFamily="18" charset="0"/>
              </a:rPr>
              <a:t>Gary Oertli, President</a:t>
            </a:r>
            <a:endParaRPr lang="en-US" sz="2400" b="1" dirty="0">
              <a:latin typeface="Book Antiqu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990600"/>
            <a:ext cx="7696200" cy="3657600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400" b="1" dirty="0" smtClean="0">
                <a:ln w="12700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Book Antiqua" pitchFamily="18" charset="0"/>
              </a:rPr>
              <a:t>SEATTLE COMMUNITY COLLEGES</a:t>
            </a:r>
            <a:br>
              <a:rPr lang="en-US" sz="3400" b="1" dirty="0" smtClean="0">
                <a:ln w="12700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Book Antiqua" pitchFamily="18" charset="0"/>
              </a:rPr>
            </a:br>
            <a:r>
              <a:rPr lang="en-US" sz="3400" b="1" dirty="0" smtClean="0">
                <a:ln w="12700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Book Antiqua" pitchFamily="18" charset="0"/>
              </a:rPr>
              <a:t>			</a:t>
            </a:r>
            <a:r>
              <a:rPr lang="en-US" sz="2000" b="1" spc="50" dirty="0" smtClean="0">
                <a:ln w="12700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Book Antiqua" pitchFamily="18" charset="0"/>
              </a:rPr>
              <a:t>District Budget Public Hearing</a:t>
            </a:r>
            <a:br>
              <a:rPr lang="en-US" sz="2000" b="1" spc="50" dirty="0" smtClean="0">
                <a:ln w="12700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Book Antiqua" pitchFamily="18" charset="0"/>
              </a:rPr>
            </a:br>
            <a:r>
              <a:rPr lang="en-US" sz="2000" b="1" dirty="0" smtClean="0">
                <a:ln w="1905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4D5B95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Book Antiqua" pitchFamily="18" charset="0"/>
              </a:rPr>
              <a:t>		     	</a:t>
            </a:r>
            <a:r>
              <a:rPr lang="en-US" sz="2000" b="1" spc="50" dirty="0" smtClean="0">
                <a:ln w="12700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Book Antiqua" pitchFamily="18" charset="0"/>
              </a:rPr>
              <a:t>Fiscal Year 2011-12</a:t>
            </a:r>
            <a:r>
              <a:rPr lang="en-US" sz="3400" b="1" i="1" u="sng" dirty="0"/>
              <a:t/>
            </a:r>
            <a:br>
              <a:rPr lang="en-US" sz="3400" b="1" i="1" u="sng" dirty="0"/>
            </a:br>
            <a:endParaRPr lang="en-US" sz="3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rgbClr val="5A69AA"/>
          </a:solidFill>
          <a:ln w="0">
            <a:noFill/>
          </a:ln>
          <a:effectLst>
            <a:outerShdw blurRad="63500" dist="114300" dir="14160000" algn="tr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 extrusionH="76200" contourW="19050" prstMaterial="dkEdge">
            <a:bevelT w="50800" h="50800"/>
            <a:extrusionClr>
              <a:schemeClr val="accent3">
                <a:lumMod val="50000"/>
              </a:schemeClr>
            </a:extrusionClr>
            <a:contourClr>
              <a:schemeClr val="accent3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533400"/>
            <a:ext cx="7315200" cy="990600"/>
          </a:xfrm>
        </p:spPr>
        <p:txBody>
          <a:bodyPr anchorCtr="1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ook Antiqua" pitchFamily="18" charset="0"/>
              </a:rPr>
              <a:t>South Seattle Community College</a:t>
            </a:r>
            <a:r>
              <a:rPr lang="en-US" sz="3200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ook Antiqua" pitchFamily="18" charset="0"/>
              </a:rPr>
              <a:t> </a:t>
            </a:r>
            <a:br>
              <a:rPr lang="en-US" sz="3200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ook Antiqua" pitchFamily="18" charset="0"/>
              </a:rPr>
            </a:br>
            <a:r>
              <a:rPr lang="en-US" sz="3200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ook Antiqua" pitchFamily="18" charset="0"/>
              </a:rPr>
              <a:t>					FY 2011-2012 </a:t>
            </a:r>
            <a:r>
              <a:rPr lang="en-US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ook Antiqua" pitchFamily="18" charset="0"/>
              </a:rPr>
              <a:t/>
            </a:r>
            <a:br>
              <a:rPr lang="en-US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ook Antiqua" pitchFamily="18" charset="0"/>
              </a:rPr>
            </a:br>
            <a:endParaRPr lang="en-US" sz="28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Book Antiqua" pitchFamily="18" charset="0"/>
            </a:endParaRP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981200"/>
            <a:ext cx="6705600" cy="4419600"/>
          </a:xfrm>
        </p:spPr>
        <p:txBody>
          <a:bodyPr>
            <a:normAutofit fontScale="85000" lnSpcReduction="20000"/>
          </a:bodyPr>
          <a:lstStyle/>
          <a:p>
            <a:pPr marL="0" indent="0" algn="ctr" eaLnBrk="1" hangingPunct="1">
              <a:lnSpc>
                <a:spcPct val="80000"/>
              </a:lnSpc>
              <a:buNone/>
              <a:defRPr/>
            </a:pPr>
            <a:r>
              <a:rPr lang="en-US" sz="2800" b="1" dirty="0" smtClean="0">
                <a:solidFill>
                  <a:srgbClr val="000099"/>
                </a:solidFill>
              </a:rPr>
              <a:t>College Core Themes </a:t>
            </a:r>
          </a:p>
          <a:p>
            <a:pPr marL="0" indent="0" eaLnBrk="1" hangingPunct="1">
              <a:buNone/>
              <a:defRPr/>
            </a:pPr>
            <a:endParaRPr lang="en-US" sz="2600" b="1" u="sng" dirty="0" smtClean="0">
              <a:solidFill>
                <a:srgbClr val="000099"/>
              </a:solidFill>
            </a:endParaRP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en-US" sz="2600" dirty="0" smtClean="0"/>
              <a:t>		Student </a:t>
            </a:r>
            <a:r>
              <a:rPr lang="en-US" sz="2600" dirty="0"/>
              <a:t>Achievement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endParaRPr lang="en-US" sz="2600" dirty="0"/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en-US" sz="2600" dirty="0"/>
              <a:t>	</a:t>
            </a:r>
            <a:r>
              <a:rPr lang="en-US" sz="2600" dirty="0" smtClean="0"/>
              <a:t>	Teaching </a:t>
            </a:r>
            <a:r>
              <a:rPr lang="en-US" sz="2600" dirty="0"/>
              <a:t>and Learning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endParaRPr lang="en-US" sz="2600" dirty="0"/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en-US" sz="2600" dirty="0"/>
              <a:t>	</a:t>
            </a:r>
            <a:r>
              <a:rPr lang="en-US" sz="2600" dirty="0" smtClean="0"/>
              <a:t>	College </a:t>
            </a:r>
            <a:r>
              <a:rPr lang="en-US" sz="2600" dirty="0"/>
              <a:t>Culture and Climate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endParaRPr lang="en-US" sz="2600" dirty="0"/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en-US" sz="2600" dirty="0"/>
              <a:t>	</a:t>
            </a:r>
            <a:r>
              <a:rPr lang="en-US" sz="2600" dirty="0" smtClean="0"/>
              <a:t>	Community </a:t>
            </a:r>
            <a:r>
              <a:rPr lang="en-US" sz="2600" dirty="0"/>
              <a:t>Engagement and </a:t>
            </a:r>
            <a:r>
              <a:rPr lang="en-US" sz="2600" dirty="0" smtClean="0"/>
              <a:t>Partnership</a:t>
            </a:r>
            <a:endParaRPr lang="en-US" sz="2600" dirty="0" smtClean="0">
              <a:solidFill>
                <a:srgbClr val="000000"/>
              </a:solidFill>
            </a:endParaRPr>
          </a:p>
          <a:p>
            <a:pPr lvl="2" eaLnBrk="1" hangingPunct="1">
              <a:lnSpc>
                <a:spcPct val="80000"/>
              </a:lnSpc>
              <a:buFontTx/>
              <a:buNone/>
              <a:defRPr/>
            </a:pPr>
            <a:endParaRPr lang="en-US" sz="2800" b="1" u="sng" dirty="0" smtClean="0">
              <a:solidFill>
                <a:srgbClr val="000099"/>
              </a:solidFill>
            </a:endParaRPr>
          </a:p>
          <a:p>
            <a:pPr lvl="2" eaLnBrk="1" hangingPunct="1">
              <a:lnSpc>
                <a:spcPts val="2000"/>
              </a:lnSpc>
              <a:spcBef>
                <a:spcPts val="600"/>
              </a:spcBef>
              <a:buFontTx/>
              <a:buNone/>
              <a:defRPr/>
            </a:pPr>
            <a:r>
              <a:rPr lang="en-US" sz="2600" b="1" u="sng" dirty="0" smtClean="0">
                <a:solidFill>
                  <a:srgbClr val="080218"/>
                </a:solidFill>
              </a:rPr>
              <a:t>Budget Focus</a:t>
            </a:r>
            <a:endParaRPr lang="en-US" sz="2600" u="sng" dirty="0">
              <a:solidFill>
                <a:srgbClr val="080218"/>
              </a:solidFill>
            </a:endParaRPr>
          </a:p>
          <a:p>
            <a:pPr marL="0" indent="0">
              <a:lnSpc>
                <a:spcPts val="2000"/>
              </a:lnSpc>
              <a:spcBef>
                <a:spcPts val="600"/>
              </a:spcBef>
              <a:buNone/>
              <a:defRPr/>
            </a:pPr>
            <a:r>
              <a:rPr lang="en-US" sz="2600" i="0" dirty="0" smtClean="0"/>
              <a:t>	Meet </a:t>
            </a:r>
            <a:r>
              <a:rPr lang="en-US" sz="2600" i="0" dirty="0"/>
              <a:t>FTE Target</a:t>
            </a:r>
          </a:p>
          <a:p>
            <a:pPr marL="0" indent="0">
              <a:lnSpc>
                <a:spcPts val="2000"/>
              </a:lnSpc>
              <a:spcBef>
                <a:spcPts val="600"/>
              </a:spcBef>
              <a:buNone/>
              <a:defRPr/>
            </a:pPr>
            <a:r>
              <a:rPr lang="en-US" sz="2600" i="0" dirty="0" smtClean="0"/>
              <a:t>	Preserve </a:t>
            </a:r>
            <a:r>
              <a:rPr lang="en-US" sz="2600" i="0" dirty="0"/>
              <a:t>Quality of Education</a:t>
            </a:r>
          </a:p>
          <a:p>
            <a:pPr marL="0" indent="0">
              <a:lnSpc>
                <a:spcPts val="2000"/>
              </a:lnSpc>
              <a:spcBef>
                <a:spcPts val="600"/>
              </a:spcBef>
              <a:buNone/>
              <a:defRPr/>
            </a:pPr>
            <a:r>
              <a:rPr lang="en-US" sz="2600" i="0" dirty="0" smtClean="0"/>
              <a:t>	Save </a:t>
            </a:r>
            <a:r>
              <a:rPr lang="en-US" sz="2600" i="0" dirty="0"/>
              <a:t>Jobs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1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1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1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1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1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1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1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rgbClr val="5A69AA"/>
          </a:solidFill>
          <a:ln w="0">
            <a:noFill/>
          </a:ln>
          <a:effectLst>
            <a:outerShdw blurRad="63500" dist="114300" dir="14160000" algn="tr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 extrusionH="76200" contourW="19050" prstMaterial="dkEdge">
            <a:bevelT w="50800" h="50800"/>
            <a:extrusionClr>
              <a:schemeClr val="accent3">
                <a:lumMod val="50000"/>
              </a:schemeClr>
            </a:extrusionClr>
            <a:contourClr>
              <a:schemeClr val="accent3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1219200" y="1905000"/>
            <a:ext cx="769620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None/>
              <a:defRPr/>
            </a:pPr>
            <a:r>
              <a:rPr lang="en-US" sz="2600" b="1" dirty="0" smtClean="0">
                <a:solidFill>
                  <a:srgbClr val="000099"/>
                </a:solidFill>
              </a:rPr>
              <a:t>College Council Recommendations</a:t>
            </a: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None/>
              <a:defRPr/>
            </a:pPr>
            <a:r>
              <a:rPr lang="en-US" sz="2300" b="1" u="sng" dirty="0" smtClean="0">
                <a:solidFill>
                  <a:srgbClr val="080218"/>
                </a:solidFill>
              </a:rPr>
              <a:t>Student Achievement</a:t>
            </a:r>
          </a:p>
          <a:p>
            <a:pPr marL="45720" indent="0" eaLnBrk="1" hangingPunct="1">
              <a:lnSpc>
                <a:spcPct val="80000"/>
              </a:lnSpc>
              <a:spcAft>
                <a:spcPts val="600"/>
              </a:spcAft>
              <a:buNone/>
              <a:defRPr/>
            </a:pPr>
            <a:r>
              <a:rPr lang="en-US" sz="2300" dirty="0" smtClean="0">
                <a:solidFill>
                  <a:srgbClr val="080218"/>
                </a:solidFill>
              </a:rPr>
              <a:t>Limit the amount of cuts to </a:t>
            </a:r>
            <a:r>
              <a:rPr lang="en-US" sz="2300" dirty="0">
                <a:solidFill>
                  <a:srgbClr val="080218"/>
                </a:solidFill>
              </a:rPr>
              <a:t>f</a:t>
            </a:r>
            <a:r>
              <a:rPr lang="en-US" sz="2300" dirty="0" smtClean="0">
                <a:solidFill>
                  <a:srgbClr val="080218"/>
                </a:solidFill>
              </a:rPr>
              <a:t>ront line support and resources</a:t>
            </a: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None/>
              <a:defRPr/>
            </a:pPr>
            <a:r>
              <a:rPr lang="en-US" sz="2300" b="1" u="sng" dirty="0" smtClean="0">
                <a:solidFill>
                  <a:srgbClr val="080218"/>
                </a:solidFill>
              </a:rPr>
              <a:t>Teaching and Learning</a:t>
            </a:r>
          </a:p>
          <a:p>
            <a:pPr marL="45720" indent="0" eaLnBrk="1" hangingPunct="1">
              <a:lnSpc>
                <a:spcPct val="80000"/>
              </a:lnSpc>
              <a:spcAft>
                <a:spcPts val="600"/>
              </a:spcAft>
              <a:buNone/>
              <a:defRPr/>
            </a:pPr>
            <a:r>
              <a:rPr lang="en-US" sz="2300" dirty="0" smtClean="0">
                <a:solidFill>
                  <a:srgbClr val="080218"/>
                </a:solidFill>
              </a:rPr>
              <a:t>Preserve class offerings and tutoring</a:t>
            </a:r>
            <a:endParaRPr lang="en-US" sz="2300" dirty="0">
              <a:solidFill>
                <a:srgbClr val="080218"/>
              </a:solidFill>
            </a:endParaRP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None/>
              <a:defRPr/>
            </a:pPr>
            <a:r>
              <a:rPr lang="en-US" sz="2300" b="1" u="sng" dirty="0" smtClean="0">
                <a:solidFill>
                  <a:srgbClr val="080218"/>
                </a:solidFill>
              </a:rPr>
              <a:t>Campus Climate and Culture</a:t>
            </a:r>
          </a:p>
          <a:p>
            <a:pPr marL="45720" indent="0">
              <a:lnSpc>
                <a:spcPct val="80000"/>
              </a:lnSpc>
              <a:spcAft>
                <a:spcPts val="600"/>
              </a:spcAft>
              <a:buNone/>
              <a:defRPr/>
            </a:pPr>
            <a:r>
              <a:rPr lang="en-US" sz="2300" dirty="0" smtClean="0">
                <a:solidFill>
                  <a:srgbClr val="080218"/>
                </a:solidFill>
              </a:rPr>
              <a:t>Focus on communication with students, faculty and staff</a:t>
            </a:r>
          </a:p>
          <a:p>
            <a:pPr marL="45720" indent="0">
              <a:lnSpc>
                <a:spcPct val="80000"/>
              </a:lnSpc>
              <a:spcAft>
                <a:spcPts val="600"/>
              </a:spcAft>
              <a:buNone/>
              <a:defRPr/>
            </a:pPr>
            <a:r>
              <a:rPr lang="en-US" sz="2300" dirty="0" smtClean="0">
                <a:solidFill>
                  <a:srgbClr val="080218"/>
                </a:solidFill>
              </a:rPr>
              <a:t>Limit cuts for IT and technology resources</a:t>
            </a:r>
            <a:endParaRPr lang="en-US" sz="2300" dirty="0">
              <a:solidFill>
                <a:srgbClr val="080218"/>
              </a:solidFill>
            </a:endParaRPr>
          </a:p>
          <a:p>
            <a:pPr marL="0" indent="0">
              <a:lnSpc>
                <a:spcPct val="80000"/>
              </a:lnSpc>
              <a:spcAft>
                <a:spcPts val="600"/>
              </a:spcAft>
              <a:buNone/>
              <a:defRPr/>
            </a:pPr>
            <a:r>
              <a:rPr lang="en-US" sz="2300" b="1" u="sng" dirty="0" smtClean="0">
                <a:solidFill>
                  <a:srgbClr val="080218"/>
                </a:solidFill>
              </a:rPr>
              <a:t>Community </a:t>
            </a:r>
            <a:r>
              <a:rPr lang="en-US" sz="2300" b="1" u="sng" dirty="0">
                <a:solidFill>
                  <a:srgbClr val="080218"/>
                </a:solidFill>
              </a:rPr>
              <a:t>Engagement and </a:t>
            </a:r>
            <a:r>
              <a:rPr lang="en-US" sz="2300" b="1" u="sng" dirty="0" smtClean="0">
                <a:solidFill>
                  <a:srgbClr val="080218"/>
                </a:solidFill>
              </a:rPr>
              <a:t>Partnerships</a:t>
            </a:r>
          </a:p>
          <a:p>
            <a:pPr marL="45720" indent="0">
              <a:lnSpc>
                <a:spcPct val="80000"/>
              </a:lnSpc>
              <a:spcAft>
                <a:spcPts val="600"/>
              </a:spcAft>
              <a:buNone/>
              <a:defRPr/>
            </a:pPr>
            <a:r>
              <a:rPr lang="en-US" sz="2300" dirty="0">
                <a:solidFill>
                  <a:srgbClr val="080218"/>
                </a:solidFill>
              </a:rPr>
              <a:t>Promote innovative resource </a:t>
            </a:r>
            <a:r>
              <a:rPr lang="en-US" sz="2300" dirty="0" smtClean="0">
                <a:solidFill>
                  <a:srgbClr val="080218"/>
                </a:solidFill>
              </a:rPr>
              <a:t>development</a:t>
            </a:r>
            <a:endParaRPr lang="en-US" sz="2300" dirty="0">
              <a:solidFill>
                <a:srgbClr val="080218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89038"/>
          </a:xfrm>
        </p:spPr>
        <p:txBody>
          <a:bodyPr/>
          <a:lstStyle/>
          <a:p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ook Antiqua" pitchFamily="18" charset="0"/>
              </a:rPr>
              <a:t>South Seattle Community College</a:t>
            </a:r>
            <a:r>
              <a:rPr lang="en-US" sz="3200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ook Antiqua" pitchFamily="18" charset="0"/>
              </a:rPr>
              <a:t> </a:t>
            </a:r>
            <a:br>
              <a:rPr lang="en-US" sz="3200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ook Antiqua" pitchFamily="18" charset="0"/>
              </a:rPr>
            </a:br>
            <a:r>
              <a:rPr lang="en-US" sz="3200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ook Antiqua" pitchFamily="18" charset="0"/>
              </a:rPr>
              <a:t>					FY 2011-2012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rgbClr val="5A69AA"/>
          </a:solidFill>
          <a:ln w="0">
            <a:noFill/>
          </a:ln>
          <a:effectLst>
            <a:outerShdw blurRad="63500" dist="114300" dir="14160000" algn="tr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 extrusionH="76200" contourW="19050" prstMaterial="dkEdge">
            <a:bevelT w="50800" h="50800"/>
            <a:extrusionClr>
              <a:schemeClr val="accent3">
                <a:lumMod val="50000"/>
              </a:schemeClr>
            </a:extrusionClr>
            <a:contourClr>
              <a:schemeClr val="accent3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990600" y="2057400"/>
            <a:ext cx="8001000" cy="3962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2600" b="1" dirty="0" smtClean="0">
                <a:solidFill>
                  <a:srgbClr val="000099"/>
                </a:solidFill>
              </a:rPr>
              <a:t>College Council Recommendations (cont.)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2600" b="1" dirty="0" smtClean="0">
                <a:solidFill>
                  <a:srgbClr val="000099"/>
                </a:solidFill>
              </a:rPr>
              <a:t>Other considerations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en-US" sz="2600" b="1" dirty="0" smtClean="0">
              <a:solidFill>
                <a:srgbClr val="000099"/>
              </a:solidFill>
            </a:endParaRP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US" sz="2400" dirty="0" smtClean="0"/>
              <a:t>Increase utilization of classroom and lab space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US" sz="2400" dirty="0" smtClean="0"/>
              <a:t>Increase online instruction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US" sz="2400" dirty="0" smtClean="0"/>
              <a:t>Increase collaboration among campuses to coordinate class offerings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US" sz="2400" dirty="0" smtClean="0"/>
              <a:t>Increase collaboration among campuses to optimize services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US" sz="2400" dirty="0" smtClean="0"/>
              <a:t>Increase orientation for students and faculty/staff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US" sz="2400" dirty="0" smtClean="0"/>
              <a:t>Increase information promotion and support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b="1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b="1" dirty="0" smtClean="0">
              <a:solidFill>
                <a:srgbClr val="000000"/>
              </a:solidFill>
            </a:endParaRPr>
          </a:p>
        </p:txBody>
      </p:sp>
      <p:sp>
        <p:nvSpPr>
          <p:cNvPr id="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ook Antiqua" pitchFamily="18" charset="0"/>
              </a:rPr>
              <a:t>South Seattle Community College</a:t>
            </a:r>
            <a:r>
              <a:rPr lang="en-US" sz="3200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ook Antiqua" pitchFamily="18" charset="0"/>
              </a:rPr>
              <a:t> </a:t>
            </a:r>
            <a:br>
              <a:rPr lang="en-US" sz="3200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ook Antiqua" pitchFamily="18" charset="0"/>
              </a:rPr>
            </a:br>
            <a:r>
              <a:rPr lang="en-US" sz="3200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ook Antiqua" pitchFamily="18" charset="0"/>
              </a:rPr>
              <a:t>					FY 2011-2012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rgbClr val="5A69AA"/>
          </a:solidFill>
          <a:ln w="0">
            <a:noFill/>
          </a:ln>
          <a:effectLst>
            <a:outerShdw blurRad="63500" dist="114300" dir="14160000" algn="tr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 extrusionH="76200" contourW="19050" prstMaterial="dkEdge">
            <a:bevelT w="50800" h="50800"/>
            <a:extrusionClr>
              <a:schemeClr val="accent3">
                <a:lumMod val="50000"/>
              </a:schemeClr>
            </a:extrusionClr>
            <a:contourClr>
              <a:schemeClr val="accent3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9700" name="Title 1"/>
          <p:cNvSpPr>
            <a:spLocks noGrp="1"/>
          </p:cNvSpPr>
          <p:nvPr>
            <p:ph type="ctrTitle"/>
          </p:nvPr>
        </p:nvSpPr>
        <p:spPr>
          <a:xfrm>
            <a:off x="685800" y="2057400"/>
            <a:ext cx="7772400" cy="2286000"/>
          </a:xfrm>
        </p:spPr>
        <p:txBody>
          <a:bodyPr/>
          <a:lstStyle/>
          <a:p>
            <a:pPr eaLnBrk="1" hangingPunct="1"/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b="1" i="1" dirty="0" smtClean="0"/>
              <a:t> 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1219200"/>
            <a:ext cx="7772400" cy="762000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n-US" sz="2000" dirty="0">
                <a:latin typeface="+mj-lt"/>
                <a:ea typeface="+mj-ea"/>
                <a:cs typeface="+mj-cs"/>
              </a:rPr>
              <a:t/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r>
              <a:rPr lang="en-US" sz="2000" dirty="0">
                <a:latin typeface="+mj-lt"/>
                <a:ea typeface="+mj-ea"/>
                <a:cs typeface="+mj-cs"/>
              </a:rPr>
              <a:t> </a:t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r>
              <a:rPr lang="en-US" sz="2000" dirty="0">
                <a:latin typeface="+mj-lt"/>
                <a:ea typeface="+mj-ea"/>
                <a:cs typeface="+mj-cs"/>
              </a:rPr>
              <a:t/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endParaRPr lang="en-US" sz="2000" dirty="0">
              <a:latin typeface="+mj-lt"/>
              <a:ea typeface="+mj-ea"/>
              <a:cs typeface="+mj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9600" y="1752600"/>
            <a:ext cx="7620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dirty="0">
              <a:latin typeface="+mn-lt"/>
            </a:endParaRPr>
          </a:p>
          <a:p>
            <a:pPr marL="0" lvl="2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400" b="1" u="sng" dirty="0">
                <a:solidFill>
                  <a:srgbClr val="000099"/>
                </a:solidFill>
                <a:latin typeface="+mn-lt"/>
              </a:rPr>
              <a:t>Significant budget changes for </a:t>
            </a:r>
            <a:r>
              <a:rPr lang="en-US" sz="2400" b="1" u="sng" dirty="0" smtClean="0">
                <a:solidFill>
                  <a:srgbClr val="000099"/>
                </a:solidFill>
                <a:latin typeface="+mn-lt"/>
              </a:rPr>
              <a:t>FY2012</a:t>
            </a:r>
            <a:endParaRPr lang="en-US" sz="2400" b="1" u="sng" dirty="0">
              <a:solidFill>
                <a:srgbClr val="000099"/>
              </a:solidFill>
              <a:latin typeface="+mn-lt"/>
            </a:endParaRPr>
          </a:p>
          <a:p>
            <a:pPr lvl="2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200" dirty="0">
              <a:latin typeface="+mn-lt"/>
            </a:endParaRPr>
          </a:p>
          <a:p>
            <a:pPr lvl="2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200" dirty="0" smtClean="0">
                <a:latin typeface="+mn-lt"/>
              </a:rPr>
              <a:t>CDL Program Closure</a:t>
            </a:r>
            <a:endParaRPr lang="en-US" sz="2200" dirty="0">
              <a:latin typeface="+mn-lt"/>
            </a:endParaRPr>
          </a:p>
          <a:p>
            <a:pPr lvl="2" indent="-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dirty="0">
              <a:latin typeface="+mn-lt"/>
            </a:endParaRPr>
          </a:p>
          <a:p>
            <a:pPr lvl="2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200" dirty="0" smtClean="0">
                <a:latin typeface="+mn-lt"/>
              </a:rPr>
              <a:t>Reduce Apprenticeship Program Contracts</a:t>
            </a:r>
            <a:endParaRPr lang="en-US" sz="2200" dirty="0">
              <a:latin typeface="+mn-lt"/>
            </a:endParaRPr>
          </a:p>
          <a:p>
            <a:pPr lvl="2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200" dirty="0">
              <a:latin typeface="+mn-lt"/>
            </a:endParaRPr>
          </a:p>
          <a:p>
            <a:pPr lvl="2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200" dirty="0" smtClean="0">
                <a:latin typeface="+mn-lt"/>
              </a:rPr>
              <a:t>Combining Positions</a:t>
            </a:r>
            <a:endParaRPr lang="en-US" sz="2200" dirty="0">
              <a:latin typeface="+mn-lt"/>
            </a:endParaRPr>
          </a:p>
          <a:p>
            <a:pPr lvl="2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200" dirty="0">
              <a:latin typeface="+mn-lt"/>
            </a:endParaRPr>
          </a:p>
          <a:p>
            <a:pPr lvl="2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200" dirty="0" smtClean="0">
                <a:latin typeface="+mn-lt"/>
              </a:rPr>
              <a:t>Efficiency Measures in Food Services </a:t>
            </a:r>
          </a:p>
          <a:p>
            <a:pPr lvl="2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200" dirty="0" smtClean="0">
              <a:latin typeface="+mn-lt"/>
            </a:endParaRPr>
          </a:p>
          <a:p>
            <a:pPr lvl="2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200" dirty="0" smtClean="0">
                <a:latin typeface="+mn-lt"/>
              </a:rPr>
              <a:t>Increase Reliance on Tuition &amp; Local Revenue</a:t>
            </a:r>
            <a:endParaRPr lang="en-US" sz="2200" dirty="0">
              <a:latin typeface="+mn-lt"/>
            </a:endParaRPr>
          </a:p>
          <a:p>
            <a:pPr lvl="2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200" dirty="0">
              <a:latin typeface="+mn-lt"/>
            </a:endParaRPr>
          </a:p>
          <a:p>
            <a:pPr lvl="2" indent="-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latin typeface="+mn-lt"/>
            </a:endParaRPr>
          </a:p>
        </p:txBody>
      </p:sp>
      <p:sp>
        <p:nvSpPr>
          <p:cNvPr id="9" name="Title 4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50" normalizeH="0" baseline="0" noProof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Book Antiqua" pitchFamily="18" charset="0"/>
                <a:ea typeface="+mj-ea"/>
                <a:cs typeface="+mj-cs"/>
              </a:rPr>
              <a:t>South Seattle Community College</a:t>
            </a:r>
            <a:r>
              <a:rPr kumimoji="0" lang="en-US" sz="3200" b="1" i="1" u="none" strike="noStrike" kern="1200" cap="none" spc="50" normalizeH="0" baseline="0" noProof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Book Antiqua" pitchFamily="18" charset="0"/>
                <a:ea typeface="+mj-ea"/>
                <a:cs typeface="+mj-cs"/>
              </a:rPr>
              <a:t> </a:t>
            </a:r>
            <a:br>
              <a:rPr kumimoji="0" lang="en-US" sz="3200" b="1" i="1" u="none" strike="noStrike" kern="1200" cap="none" spc="50" normalizeH="0" baseline="0" noProof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Book Antiqua" pitchFamily="18" charset="0"/>
                <a:ea typeface="+mj-ea"/>
                <a:cs typeface="+mj-cs"/>
              </a:rPr>
            </a:br>
            <a:r>
              <a:rPr kumimoji="0" lang="en-US" sz="3200" b="1" i="1" u="none" strike="noStrike" kern="1200" cap="none" spc="50" normalizeH="0" baseline="0" noProof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Book Antiqua" pitchFamily="18" charset="0"/>
                <a:ea typeface="+mj-ea"/>
                <a:cs typeface="+mj-cs"/>
              </a:rPr>
              <a:t>					FY 2011-2012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lum bright="23000" contrast="-23000"/>
          </a:blip>
          <a:stretch>
            <a:fillRect/>
          </a:stretch>
        </p:blipFill>
        <p:spPr bwMode="auto">
          <a:xfrm>
            <a:off x="2362200" y="3316605"/>
            <a:ext cx="4724400" cy="3425190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rgbClr val="5A69AA"/>
          </a:solidFill>
          <a:ln w="0">
            <a:noFill/>
          </a:ln>
          <a:effectLst>
            <a:outerShdw blurRad="63500" dist="114300" dir="14160000" algn="tr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 extrusionH="76200" contourW="19050" prstMaterial="dkEdge">
            <a:bevelT w="50800" h="50800"/>
            <a:extrusionClr>
              <a:schemeClr val="accent3">
                <a:lumMod val="50000"/>
              </a:schemeClr>
            </a:extrusionClr>
            <a:contourClr>
              <a:schemeClr val="accent3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148" name="Title 1"/>
          <p:cNvSpPr>
            <a:spLocks noGrp="1"/>
          </p:cNvSpPr>
          <p:nvPr>
            <p:ph type="ctrTitle"/>
          </p:nvPr>
        </p:nvSpPr>
        <p:spPr>
          <a:xfrm>
            <a:off x="685800" y="2362200"/>
            <a:ext cx="7772400" cy="2286000"/>
          </a:xfrm>
        </p:spPr>
        <p:txBody>
          <a:bodyPr/>
          <a:lstStyle/>
          <a:p>
            <a:pPr algn="l" eaLnBrk="1" hangingPunct="1"/>
            <a:r>
              <a:rPr lang="en-US" sz="2000" smtClean="0"/>
              <a:t/>
            </a:r>
            <a:br>
              <a:rPr lang="en-US" sz="2000" smtClean="0"/>
            </a:br>
            <a:r>
              <a:rPr lang="en-US" sz="2000" b="1" i="1" smtClean="0"/>
              <a:t> </a:t>
            </a: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/>
              <a:t/>
            </a:r>
            <a:br>
              <a:rPr lang="en-US" sz="2000" smtClean="0"/>
            </a:br>
            <a:endParaRPr lang="en-US" sz="2000" smtClean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1219200"/>
            <a:ext cx="7772400" cy="762000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n-US" sz="2000" dirty="0">
                <a:latin typeface="+mj-lt"/>
                <a:ea typeface="+mj-ea"/>
                <a:cs typeface="+mj-cs"/>
              </a:rPr>
              <a:t/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r>
              <a:rPr lang="en-US" sz="2000" dirty="0">
                <a:latin typeface="+mj-lt"/>
                <a:ea typeface="+mj-ea"/>
                <a:cs typeface="+mj-cs"/>
              </a:rPr>
              <a:t> </a:t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r>
              <a:rPr lang="en-US" sz="2000" dirty="0">
                <a:latin typeface="+mj-lt"/>
                <a:ea typeface="+mj-ea"/>
                <a:cs typeface="+mj-cs"/>
              </a:rPr>
              <a:t/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endParaRPr lang="en-US" sz="2000" dirty="0">
              <a:latin typeface="+mj-lt"/>
              <a:ea typeface="+mj-ea"/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66800" y="457201"/>
            <a:ext cx="6934200" cy="11387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ook Antiqua" pitchFamily="18" charset="0"/>
                <a:ea typeface="+mj-ea"/>
                <a:cs typeface="+mj-cs"/>
              </a:rPr>
              <a:t>District-wide </a:t>
            </a:r>
            <a:r>
              <a:rPr lang="en-US" sz="3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ook Antiqua" pitchFamily="18" charset="0"/>
                <a:ea typeface="+mj-ea"/>
                <a:cs typeface="+mj-cs"/>
              </a:rPr>
              <a:t>Strategic Plan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ook Antiqua" pitchFamily="18" charset="0"/>
                <a:ea typeface="+mj-ea"/>
                <a:cs typeface="+mj-cs"/>
              </a:rPr>
              <a:t>2010-2015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914400" y="2286000"/>
            <a:ext cx="7315200" cy="3200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GOAL 2 - PARTNERSHIPS</a:t>
            </a:r>
          </a:p>
          <a:p>
            <a:pPr marL="457200" lvl="2" indent="-457200"/>
            <a:endParaRPr lang="en-US" sz="2400" u="sng" dirty="0">
              <a:latin typeface="Calibri" pitchFamily="34" charset="0"/>
            </a:endParaRPr>
          </a:p>
          <a:p>
            <a:pPr marL="457200" lvl="2" indent="-457200"/>
            <a:r>
              <a:rPr lang="en-US" sz="2200" i="1" u="sng" dirty="0">
                <a:latin typeface="Calibri" pitchFamily="34" charset="0"/>
              </a:rPr>
              <a:t>Build Community, Business, &amp; Educational Partnerships</a:t>
            </a:r>
            <a:r>
              <a:rPr lang="en-US" sz="2200" i="1" dirty="0" smtClean="0">
                <a:latin typeface="Calibri" pitchFamily="34" charset="0"/>
              </a:rPr>
              <a:t>:</a:t>
            </a:r>
          </a:p>
          <a:p>
            <a:pPr marL="457200" lvl="2" indent="-457200"/>
            <a:endParaRPr lang="en-US" sz="2200" i="1" dirty="0">
              <a:latin typeface="Calibri" pitchFamily="34" charset="0"/>
            </a:endParaRPr>
          </a:p>
          <a:p>
            <a:pPr marL="914400" lvl="3" indent="-457200">
              <a:buFont typeface="Arial" charset="0"/>
              <a:buChar char="•"/>
            </a:pPr>
            <a:r>
              <a:rPr lang="en-US" sz="2200" dirty="0">
                <a:latin typeface="Calibri" pitchFamily="34" charset="0"/>
              </a:rPr>
              <a:t>Increase </a:t>
            </a:r>
            <a:r>
              <a:rPr lang="en-US" sz="2200" dirty="0" smtClean="0">
                <a:latin typeface="Calibri" pitchFamily="34" charset="0"/>
              </a:rPr>
              <a:t>awareness of the significant economic impact of the Seattle Community Colleges</a:t>
            </a:r>
            <a:endParaRPr lang="en-US" sz="2200" dirty="0">
              <a:latin typeface="Calibri" pitchFamily="34" charset="0"/>
            </a:endParaRPr>
          </a:p>
          <a:p>
            <a:pPr marL="914400" lvl="3" indent="-457200">
              <a:buFont typeface="Arial" charset="0"/>
              <a:buChar char="•"/>
            </a:pPr>
            <a:r>
              <a:rPr lang="en-US" sz="2200" dirty="0">
                <a:latin typeface="Calibri" pitchFamily="34" charset="0"/>
              </a:rPr>
              <a:t>Increase professional-technical program graduates to respond to local industry workforce needs </a:t>
            </a:r>
          </a:p>
          <a:p>
            <a:pPr marL="914400" lvl="3" indent="-457200">
              <a:buFont typeface="Arial" charset="0"/>
              <a:buChar char="•"/>
            </a:pPr>
            <a:r>
              <a:rPr lang="en-US" sz="2200" dirty="0">
                <a:latin typeface="Calibri" pitchFamily="34" charset="0"/>
              </a:rPr>
              <a:t>Increase </a:t>
            </a:r>
            <a:r>
              <a:rPr lang="en-US" sz="2200" dirty="0" smtClean="0">
                <a:latin typeface="Calibri" pitchFamily="34" charset="0"/>
              </a:rPr>
              <a:t>private, foundation and local funding</a:t>
            </a:r>
            <a:endParaRPr lang="en-US" sz="22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rgbClr val="5A69AA"/>
          </a:solidFill>
          <a:ln w="0">
            <a:noFill/>
          </a:ln>
          <a:effectLst>
            <a:outerShdw blurRad="63500" dist="114300" dir="14160000" algn="tr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 extrusionH="76200" contourW="19050" prstMaterial="dkEdge">
            <a:bevelT w="50800" h="50800"/>
            <a:extrusionClr>
              <a:schemeClr val="accent3">
                <a:lumMod val="50000"/>
              </a:schemeClr>
            </a:extrusionClr>
            <a:contourClr>
              <a:schemeClr val="accent3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966" name="Title 1"/>
          <p:cNvSpPr>
            <a:spLocks noGrp="1"/>
          </p:cNvSpPr>
          <p:nvPr>
            <p:ph type="ctrTitle"/>
          </p:nvPr>
        </p:nvSpPr>
        <p:spPr>
          <a:xfrm>
            <a:off x="685800" y="2362200"/>
            <a:ext cx="7772400" cy="2286000"/>
          </a:xfrm>
        </p:spPr>
        <p:txBody>
          <a:bodyPr/>
          <a:lstStyle/>
          <a:p>
            <a:pPr algn="l" eaLnBrk="1" hangingPunct="1"/>
            <a:r>
              <a:rPr lang="en-US" sz="2000" smtClean="0"/>
              <a:t/>
            </a:r>
            <a:br>
              <a:rPr lang="en-US" sz="2000" smtClean="0"/>
            </a:br>
            <a:r>
              <a:rPr lang="en-US" sz="2000" b="1" i="1" smtClean="0"/>
              <a:t> </a:t>
            </a: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/>
              <a:t/>
            </a:r>
            <a:br>
              <a:rPr lang="en-US" sz="2000" smtClean="0"/>
            </a:br>
            <a:endParaRPr lang="en-US" sz="2000" smtClean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1219200"/>
            <a:ext cx="7772400" cy="762000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n-US" sz="2000" dirty="0">
                <a:latin typeface="+mj-lt"/>
                <a:ea typeface="+mj-ea"/>
                <a:cs typeface="+mj-cs"/>
              </a:rPr>
              <a:t/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r>
              <a:rPr lang="en-US" sz="2000" dirty="0">
                <a:latin typeface="+mj-lt"/>
                <a:ea typeface="+mj-ea"/>
                <a:cs typeface="+mj-cs"/>
              </a:rPr>
              <a:t> </a:t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r>
              <a:rPr lang="en-US" sz="2000" dirty="0">
                <a:latin typeface="+mj-lt"/>
                <a:ea typeface="+mj-ea"/>
                <a:cs typeface="+mj-cs"/>
              </a:rPr>
              <a:t/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endParaRPr lang="en-US" sz="2000" dirty="0">
              <a:latin typeface="+mj-lt"/>
              <a:ea typeface="+mj-ea"/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66800" y="381001"/>
            <a:ext cx="7010400" cy="166199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ook Antiqua" pitchFamily="18" charset="0"/>
              </a:rPr>
              <a:t>Seattle Community Colleges 					</a:t>
            </a:r>
            <a:r>
              <a:rPr lang="en-US" sz="3400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ook Antiqua" pitchFamily="18" charset="0"/>
                <a:ea typeface="+mj-ea"/>
                <a:cs typeface="+mj-cs"/>
              </a:rPr>
              <a:t>FY2011-2012</a:t>
            </a:r>
            <a:endParaRPr lang="en-US" sz="3400" b="1" i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Book Antiqua" pitchFamily="18" charset="0"/>
              <a:ea typeface="+mj-ea"/>
              <a:cs typeface="+mj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b="1" i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ook Antiqua" pitchFamily="18" charset="0"/>
                <a:ea typeface="+mj-ea"/>
                <a:cs typeface="+mj-cs"/>
              </a:rPr>
              <a:t>				</a:t>
            </a:r>
          </a:p>
        </p:txBody>
      </p:sp>
      <p:sp>
        <p:nvSpPr>
          <p:cNvPr id="9" name="Rectangle 8"/>
          <p:cNvSpPr/>
          <p:nvPr/>
        </p:nvSpPr>
        <p:spPr>
          <a:xfrm>
            <a:off x="228600" y="3048001"/>
            <a:ext cx="8763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End of Presentation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solidFill>
                <a:srgbClr val="FF0000"/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Questions &amp; Discussion?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rgbClr val="5A69AA"/>
          </a:solidFill>
          <a:ln w="0">
            <a:noFill/>
          </a:ln>
          <a:effectLst>
            <a:outerShdw blurRad="63500" dist="114300" dir="14160000" algn="tr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 extrusionH="76200" contourW="19050" prstMaterial="dkEdge">
            <a:bevelT w="50800" h="50800"/>
            <a:extrusionClr>
              <a:schemeClr val="accent3">
                <a:lumMod val="50000"/>
              </a:schemeClr>
            </a:extrusionClr>
            <a:contourClr>
              <a:schemeClr val="accent3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1990" name="Title 1"/>
          <p:cNvSpPr>
            <a:spLocks noGrp="1"/>
          </p:cNvSpPr>
          <p:nvPr>
            <p:ph type="ctrTitle"/>
          </p:nvPr>
        </p:nvSpPr>
        <p:spPr>
          <a:xfrm>
            <a:off x="685800" y="2362200"/>
            <a:ext cx="7772400" cy="2286000"/>
          </a:xfrm>
        </p:spPr>
        <p:txBody>
          <a:bodyPr/>
          <a:lstStyle/>
          <a:p>
            <a:pPr algn="l" eaLnBrk="1" hangingPunct="1"/>
            <a:r>
              <a:rPr lang="en-US" sz="2000" smtClean="0"/>
              <a:t/>
            </a:r>
            <a:br>
              <a:rPr lang="en-US" sz="2000" smtClean="0"/>
            </a:br>
            <a:r>
              <a:rPr lang="en-US" sz="2000" b="1" i="1" smtClean="0"/>
              <a:t> </a:t>
            </a: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/>
              <a:t/>
            </a:r>
            <a:br>
              <a:rPr lang="en-US" sz="2000" smtClean="0"/>
            </a:br>
            <a:endParaRPr lang="en-US" sz="2000" smtClean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1219200"/>
            <a:ext cx="7772400" cy="762000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n-US" sz="2000" dirty="0">
                <a:latin typeface="+mj-lt"/>
                <a:ea typeface="+mj-ea"/>
                <a:cs typeface="+mj-cs"/>
              </a:rPr>
              <a:t/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r>
              <a:rPr lang="en-US" sz="2000" dirty="0">
                <a:latin typeface="+mj-lt"/>
                <a:ea typeface="+mj-ea"/>
                <a:cs typeface="+mj-cs"/>
              </a:rPr>
              <a:t> </a:t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r>
              <a:rPr lang="en-US" sz="2000" dirty="0">
                <a:latin typeface="+mj-lt"/>
                <a:ea typeface="+mj-ea"/>
                <a:cs typeface="+mj-cs"/>
              </a:rPr>
              <a:t/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endParaRPr lang="en-US" sz="2000" dirty="0">
              <a:latin typeface="+mj-lt"/>
              <a:ea typeface="+mj-ea"/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66800" y="381001"/>
            <a:ext cx="7010400" cy="166199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ook Antiqua" pitchFamily="18" charset="0"/>
                <a:ea typeface="+mj-ea"/>
                <a:cs typeface="+mj-cs"/>
              </a:rPr>
              <a:t>DW Budget Presentation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b="1" i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ook Antiqua" pitchFamily="18" charset="0"/>
                <a:ea typeface="+mj-ea"/>
                <a:cs typeface="+mj-cs"/>
              </a:rPr>
              <a:t>			FY </a:t>
            </a:r>
            <a:r>
              <a:rPr lang="en-US" sz="3400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ook Antiqua" pitchFamily="18" charset="0"/>
                <a:ea typeface="+mj-ea"/>
                <a:cs typeface="+mj-cs"/>
              </a:rPr>
              <a:t>2011-2012</a:t>
            </a:r>
            <a:endParaRPr lang="en-US" sz="3400" b="1" i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Book Antiqua" pitchFamily="18" charset="0"/>
              <a:ea typeface="+mj-ea"/>
              <a:cs typeface="+mj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b="1" i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ook Antiqua" pitchFamily="18" charset="0"/>
                <a:ea typeface="+mj-ea"/>
                <a:cs typeface="+mj-cs"/>
              </a:rPr>
              <a:t>				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048001"/>
            <a:ext cx="91440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Special thanks 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to South 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Seattle 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Community 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College for hosting this presentation.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Thank you all for attending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lum bright="23000" contrast="-23000"/>
          </a:blip>
          <a:stretch>
            <a:fillRect/>
          </a:stretch>
        </p:blipFill>
        <p:spPr bwMode="auto">
          <a:xfrm>
            <a:off x="2362200" y="3316605"/>
            <a:ext cx="4724400" cy="3425190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rgbClr val="5A69AA"/>
          </a:solidFill>
          <a:ln w="0">
            <a:noFill/>
          </a:ln>
          <a:effectLst>
            <a:outerShdw blurRad="63500" dist="114300" dir="14160000" algn="tr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 extrusionH="76200" contourW="19050" prstMaterial="dkEdge">
            <a:bevelT w="50800" h="50800"/>
            <a:extrusionClr>
              <a:schemeClr val="accent3">
                <a:lumMod val="50000"/>
              </a:schemeClr>
            </a:extrusionClr>
            <a:contourClr>
              <a:schemeClr val="accent3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172" name="Title 1"/>
          <p:cNvSpPr>
            <a:spLocks noGrp="1"/>
          </p:cNvSpPr>
          <p:nvPr>
            <p:ph type="ctrTitle"/>
          </p:nvPr>
        </p:nvSpPr>
        <p:spPr>
          <a:xfrm>
            <a:off x="685800" y="2362200"/>
            <a:ext cx="7772400" cy="2286000"/>
          </a:xfrm>
        </p:spPr>
        <p:txBody>
          <a:bodyPr/>
          <a:lstStyle/>
          <a:p>
            <a:pPr algn="l" eaLnBrk="1" hangingPunct="1"/>
            <a:r>
              <a:rPr lang="en-US" sz="2000" smtClean="0"/>
              <a:t/>
            </a:r>
            <a:br>
              <a:rPr lang="en-US" sz="2000" smtClean="0"/>
            </a:br>
            <a:r>
              <a:rPr lang="en-US" sz="2000" b="1" i="1" smtClean="0"/>
              <a:t> </a:t>
            </a: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/>
              <a:t/>
            </a:r>
            <a:br>
              <a:rPr lang="en-US" sz="2000" smtClean="0"/>
            </a:br>
            <a:endParaRPr lang="en-US" sz="2000" smtClean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1219200"/>
            <a:ext cx="7772400" cy="762000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n-US" sz="2000" dirty="0">
                <a:latin typeface="+mj-lt"/>
                <a:ea typeface="+mj-ea"/>
                <a:cs typeface="+mj-cs"/>
              </a:rPr>
              <a:t/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r>
              <a:rPr lang="en-US" sz="2000" dirty="0">
                <a:latin typeface="+mj-lt"/>
                <a:ea typeface="+mj-ea"/>
                <a:cs typeface="+mj-cs"/>
              </a:rPr>
              <a:t> </a:t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r>
              <a:rPr lang="en-US" sz="2000" dirty="0">
                <a:latin typeface="+mj-lt"/>
                <a:ea typeface="+mj-ea"/>
                <a:cs typeface="+mj-cs"/>
              </a:rPr>
              <a:t/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endParaRPr lang="en-US" sz="2000" dirty="0">
              <a:latin typeface="+mj-lt"/>
              <a:ea typeface="+mj-ea"/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66800" y="457201"/>
            <a:ext cx="6934200" cy="11387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ook Antiqua" pitchFamily="18" charset="0"/>
                <a:ea typeface="+mj-ea"/>
                <a:cs typeface="+mj-cs"/>
              </a:rPr>
              <a:t>District-wide </a:t>
            </a:r>
            <a:r>
              <a:rPr lang="en-US" sz="3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ook Antiqua" pitchFamily="18" charset="0"/>
                <a:ea typeface="+mj-ea"/>
                <a:cs typeface="+mj-cs"/>
              </a:rPr>
              <a:t>Strategic Plan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ook Antiqua" pitchFamily="18" charset="0"/>
                <a:ea typeface="+mj-ea"/>
                <a:cs typeface="+mj-cs"/>
              </a:rPr>
              <a:t>2010-2015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914400" y="2286000"/>
            <a:ext cx="7315200" cy="3200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GOAL 3 - INNOVATION</a:t>
            </a:r>
          </a:p>
          <a:p>
            <a:pPr marL="457200" lvl="2" indent="-457200"/>
            <a:endParaRPr lang="en-US" sz="2400" u="sng" dirty="0">
              <a:latin typeface="Calibri" pitchFamily="34" charset="0"/>
            </a:endParaRPr>
          </a:p>
          <a:p>
            <a:pPr marL="457200" lvl="2" indent="-457200"/>
            <a:r>
              <a:rPr lang="en-US" sz="2200" i="1" u="sng" dirty="0">
                <a:latin typeface="Calibri" pitchFamily="34" charset="0"/>
              </a:rPr>
              <a:t>Increase innovation &amp; improve organizational effectiveness</a:t>
            </a:r>
            <a:r>
              <a:rPr lang="en-US" sz="2200" i="1" dirty="0" smtClean="0">
                <a:latin typeface="Calibri" pitchFamily="34" charset="0"/>
              </a:rPr>
              <a:t>:</a:t>
            </a:r>
          </a:p>
          <a:p>
            <a:pPr marL="457200" lvl="2" indent="-457200"/>
            <a:endParaRPr lang="en-US" sz="2200" i="1" dirty="0">
              <a:latin typeface="Calibri" pitchFamily="34" charset="0"/>
            </a:endParaRPr>
          </a:p>
          <a:p>
            <a:pPr marL="914400" lvl="3" indent="-457200">
              <a:buFont typeface="Arial" charset="0"/>
              <a:buChar char="•"/>
            </a:pPr>
            <a:r>
              <a:rPr lang="en-US" sz="2200" dirty="0" smtClean="0">
                <a:latin typeface="Calibri" pitchFamily="34" charset="0"/>
              </a:rPr>
              <a:t>Increase innovative instructional options for students</a:t>
            </a:r>
            <a:endParaRPr lang="en-US" sz="2200" dirty="0">
              <a:latin typeface="Calibri" pitchFamily="34" charset="0"/>
            </a:endParaRPr>
          </a:p>
          <a:p>
            <a:pPr marL="914400" lvl="3" indent="-457200">
              <a:buFont typeface="Arial" charset="0"/>
              <a:buChar char="•"/>
            </a:pPr>
            <a:r>
              <a:rPr lang="en-US" sz="2200" dirty="0" smtClean="0">
                <a:latin typeface="Calibri" pitchFamily="34" charset="0"/>
              </a:rPr>
              <a:t>Improve effectiveness, efficiency and responsiveness of administrative systems</a:t>
            </a:r>
            <a:endParaRPr lang="en-US" sz="2200" dirty="0">
              <a:latin typeface="Calibri" pitchFamily="34" charset="0"/>
            </a:endParaRPr>
          </a:p>
          <a:p>
            <a:pPr marL="914400" lvl="3" indent="-457200">
              <a:buFont typeface="Arial" charset="0"/>
              <a:buChar char="•"/>
            </a:pPr>
            <a:r>
              <a:rPr lang="en-US" sz="2200" dirty="0">
                <a:latin typeface="Calibri" pitchFamily="34" charset="0"/>
              </a:rPr>
              <a:t>Increase </a:t>
            </a:r>
            <a:r>
              <a:rPr lang="en-US" sz="2200" dirty="0" smtClean="0">
                <a:latin typeface="Calibri" pitchFamily="34" charset="0"/>
              </a:rPr>
              <a:t>recognition of the Seattle Community Colleges as an outstanding place to work </a:t>
            </a:r>
            <a:endParaRPr lang="en-US" sz="22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4267200" y="914400"/>
            <a:ext cx="4724400" cy="24384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0">
            <a:noFill/>
          </a:ln>
          <a:effectLst/>
          <a:scene3d>
            <a:camera prst="orthographicFront"/>
            <a:lightRig rig="morning" dir="t"/>
          </a:scene3d>
          <a:sp3d prstMaterial="dkEdge"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533400" y="381000"/>
            <a:ext cx="8077200" cy="1905000"/>
          </a:xfrm>
          <a:prstGeom prst="roundRect">
            <a:avLst/>
          </a:prstGeom>
          <a:solidFill>
            <a:srgbClr val="5A69AA"/>
          </a:solidFill>
          <a:ln w="0">
            <a:noFill/>
          </a:ln>
          <a:effectLst>
            <a:outerShdw blurRad="63500" dist="114300" dir="14160000" algn="tr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 extrusionH="76200" contourW="19050" prstMaterial="dkEdge">
            <a:bevelT w="50800" h="50800"/>
            <a:extrusionClr>
              <a:schemeClr val="accent3">
                <a:lumMod val="50000"/>
              </a:schemeClr>
            </a:extrusionClr>
            <a:contourClr>
              <a:schemeClr val="accent3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434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58200" y="5638800"/>
            <a:ext cx="381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TextBox 6"/>
          <p:cNvSpPr txBox="1">
            <a:spLocks noChangeArrowheads="1"/>
          </p:cNvSpPr>
          <p:nvPr/>
        </p:nvSpPr>
        <p:spPr bwMode="auto">
          <a:xfrm>
            <a:off x="1143000" y="4038601"/>
            <a:ext cx="6705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dirty="0">
                <a:latin typeface="Book Antiqua" pitchFamily="18" charset="0"/>
              </a:rPr>
              <a:t>The Numbers</a:t>
            </a:r>
          </a:p>
          <a:p>
            <a:pPr algn="ctr"/>
            <a:r>
              <a:rPr lang="en-US" sz="2400" b="1" dirty="0" smtClean="0">
                <a:latin typeface="Book Antiqua" pitchFamily="18" charset="0"/>
              </a:rPr>
              <a:t>Alan Ward Interim, Acting, Temporary </a:t>
            </a:r>
            <a:r>
              <a:rPr lang="en-US" sz="2400" b="1" dirty="0">
                <a:latin typeface="Book Antiqua" pitchFamily="18" charset="0"/>
              </a:rPr>
              <a:t>Chief Financial Officer</a:t>
            </a:r>
          </a:p>
        </p:txBody>
      </p:sp>
      <p:pic>
        <p:nvPicPr>
          <p:cNvPr id="14342" name="Picture 6" descr="North Seattle Community Colle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990600"/>
            <a:ext cx="129540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Picture 10" descr="Seattle Vocational Institut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0" y="2286000"/>
            <a:ext cx="1219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4" name="Picture 4" descr="Seattle Central Community Colleg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2400" y="14478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5" name="Picture 8" descr="South Seattle Community College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4800" y="2362200"/>
            <a:ext cx="1295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990600"/>
            <a:ext cx="7696200" cy="3657600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400" b="1" dirty="0" smtClean="0">
                <a:ln w="12700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Book Antiqua" pitchFamily="18" charset="0"/>
              </a:rPr>
              <a:t>SEATTLE COMMUNITY COLLEGES</a:t>
            </a:r>
            <a:br>
              <a:rPr lang="en-US" sz="3400" b="1" dirty="0" smtClean="0">
                <a:ln w="12700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Book Antiqua" pitchFamily="18" charset="0"/>
              </a:rPr>
            </a:br>
            <a:r>
              <a:rPr lang="en-US" sz="3400" b="1" dirty="0" smtClean="0">
                <a:ln w="12700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Book Antiqua" pitchFamily="18" charset="0"/>
              </a:rPr>
              <a:t>			</a:t>
            </a:r>
            <a:r>
              <a:rPr lang="en-US" sz="2000" b="1" spc="50" dirty="0" smtClean="0">
                <a:ln w="12700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Book Antiqua" pitchFamily="18" charset="0"/>
              </a:rPr>
              <a:t>District Budget Public Hearing</a:t>
            </a:r>
            <a:r>
              <a:rPr lang="en-US" sz="2000" b="1" dirty="0" smtClean="0">
                <a:ln w="1905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4D5B95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Book Antiqua" pitchFamily="18" charset="0"/>
              </a:rPr>
              <a:t> </a:t>
            </a:r>
            <a:br>
              <a:rPr lang="en-US" sz="2000" b="1" dirty="0" smtClean="0">
                <a:ln w="1905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4D5B95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Book Antiqua" pitchFamily="18" charset="0"/>
              </a:rPr>
            </a:br>
            <a:r>
              <a:rPr lang="en-US" sz="2000" b="1" dirty="0" smtClean="0">
                <a:ln w="1905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4D5B95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Book Antiqua" pitchFamily="18" charset="0"/>
              </a:rPr>
              <a:t>			</a:t>
            </a:r>
            <a:r>
              <a:rPr lang="en-US" sz="2000" b="1" spc="50" dirty="0" smtClean="0">
                <a:ln w="12700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Book Antiqua" pitchFamily="18" charset="0"/>
              </a:rPr>
              <a:t>Fiscal Year 2011-12</a:t>
            </a:r>
            <a:r>
              <a:rPr lang="en-US" sz="3400" b="1" i="1" u="sng" dirty="0"/>
              <a:t/>
            </a:r>
            <a:br>
              <a:rPr lang="en-US" sz="3400" b="1" i="1" u="sng" dirty="0"/>
            </a:br>
            <a:endParaRPr lang="en-US" sz="3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lum bright="23000" contrast="-23000"/>
          </a:blip>
          <a:stretch>
            <a:fillRect/>
          </a:stretch>
        </p:blipFill>
        <p:spPr bwMode="auto">
          <a:xfrm>
            <a:off x="2362200" y="3316605"/>
            <a:ext cx="4724400" cy="3425190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rgbClr val="5A69AA"/>
          </a:solidFill>
          <a:ln w="0">
            <a:noFill/>
          </a:ln>
          <a:effectLst>
            <a:outerShdw blurRad="63500" dist="114300" dir="14160000" algn="tr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 extrusionH="76200" contourW="19050" prstMaterial="dkEdge">
            <a:bevelT w="50800" h="50800"/>
            <a:extrusionClr>
              <a:schemeClr val="accent3">
                <a:lumMod val="50000"/>
              </a:schemeClr>
            </a:extrusionClr>
            <a:contourClr>
              <a:schemeClr val="accent3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196" name="Title 1"/>
          <p:cNvSpPr>
            <a:spLocks noGrp="1"/>
          </p:cNvSpPr>
          <p:nvPr>
            <p:ph type="ctrTitle"/>
          </p:nvPr>
        </p:nvSpPr>
        <p:spPr>
          <a:xfrm>
            <a:off x="762000" y="2438400"/>
            <a:ext cx="7772400" cy="2286000"/>
          </a:xfrm>
        </p:spPr>
        <p:txBody>
          <a:bodyPr/>
          <a:lstStyle/>
          <a:p>
            <a:pPr algn="l" eaLnBrk="1" hangingPunct="1"/>
            <a:r>
              <a:rPr lang="en-US" sz="2000" b="1" i="1" dirty="0" smtClean="0"/>
              <a:t> 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1219200"/>
            <a:ext cx="7772400" cy="762000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n-US" sz="2000" dirty="0">
                <a:latin typeface="+mj-lt"/>
                <a:ea typeface="+mj-ea"/>
                <a:cs typeface="+mj-cs"/>
              </a:rPr>
              <a:t/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r>
              <a:rPr lang="en-US" sz="2000" dirty="0">
                <a:latin typeface="+mj-lt"/>
                <a:ea typeface="+mj-ea"/>
                <a:cs typeface="+mj-cs"/>
              </a:rPr>
              <a:t> </a:t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r>
              <a:rPr lang="en-US" sz="2000" dirty="0">
                <a:latin typeface="+mj-lt"/>
                <a:ea typeface="+mj-ea"/>
                <a:cs typeface="+mj-cs"/>
              </a:rPr>
              <a:t/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endParaRPr lang="en-US" sz="2000" dirty="0">
              <a:latin typeface="+mj-lt"/>
              <a:ea typeface="+mj-ea"/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66800" y="457201"/>
            <a:ext cx="6934200" cy="11387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ook Antiqua" pitchFamily="18" charset="0"/>
                <a:ea typeface="+mj-ea"/>
                <a:cs typeface="+mj-cs"/>
              </a:rPr>
              <a:t>District-wide </a:t>
            </a:r>
            <a:r>
              <a:rPr lang="en-US" sz="3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ook Antiqua" pitchFamily="18" charset="0"/>
                <a:ea typeface="+mj-ea"/>
                <a:cs typeface="+mj-cs"/>
              </a:rPr>
              <a:t>Budget Committee Recommendations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295400" y="2590800"/>
            <a:ext cx="6858000" cy="311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914400" lvl="3" indent="-457200">
              <a:lnSpc>
                <a:spcPts val="2300"/>
              </a:lnSpc>
              <a:buFont typeface="Arial" charset="0"/>
              <a:buChar char="•"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Process Efficiencies</a:t>
            </a:r>
          </a:p>
          <a:p>
            <a:pPr marL="914400" lvl="3" indent="-457200">
              <a:lnSpc>
                <a:spcPts val="2300"/>
              </a:lnSpc>
            </a:pP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pPr marL="914400" lvl="3" indent="-457200">
              <a:lnSpc>
                <a:spcPts val="2300"/>
              </a:lnSpc>
              <a:buFont typeface="Arial" charset="0"/>
              <a:buChar char="•"/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Centralization</a:t>
            </a:r>
          </a:p>
          <a:p>
            <a:pPr marL="914400" lvl="3" indent="-457200">
              <a:lnSpc>
                <a:spcPts val="2300"/>
              </a:lnSpc>
            </a:pP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pPr marL="914400" lvl="3" indent="-457200">
              <a:lnSpc>
                <a:spcPts val="2300"/>
              </a:lnSpc>
              <a:buFont typeface="Arial" charset="0"/>
              <a:buChar char="•"/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Revenue Generation</a:t>
            </a:r>
          </a:p>
          <a:p>
            <a:pPr marL="914400" lvl="3" indent="-457200">
              <a:lnSpc>
                <a:spcPts val="2300"/>
              </a:lnSpc>
            </a:pP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pPr marL="914400" lvl="3" indent="-457200">
              <a:lnSpc>
                <a:spcPts val="2300"/>
              </a:lnSpc>
              <a:buFont typeface="Arial" charset="0"/>
              <a:buChar char="•"/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Examination of part-time/full-time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faculty</a:t>
            </a:r>
          </a:p>
          <a:p>
            <a:pPr marL="914400" lvl="3" indent="-457200">
              <a:lnSpc>
                <a:spcPts val="2300"/>
              </a:lnSpc>
            </a:pP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pPr marL="914400" lvl="3" indent="-457200">
              <a:lnSpc>
                <a:spcPts val="2300"/>
              </a:lnSpc>
              <a:buFont typeface="Arial" charset="0"/>
              <a:buChar char="•"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Collaboration</a:t>
            </a:r>
          </a:p>
          <a:p>
            <a:pPr marL="914400" lvl="3" indent="-457200">
              <a:buFont typeface="Arial" charset="0"/>
              <a:buChar char="•"/>
            </a:pP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lum bright="23000" contrast="-23000"/>
          </a:blip>
          <a:stretch>
            <a:fillRect/>
          </a:stretch>
        </p:blipFill>
        <p:spPr bwMode="auto">
          <a:xfrm>
            <a:off x="2362200" y="3316605"/>
            <a:ext cx="4724400" cy="3425190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rgbClr val="5A69AA"/>
          </a:solidFill>
          <a:ln w="0">
            <a:noFill/>
          </a:ln>
          <a:effectLst>
            <a:outerShdw blurRad="63500" dist="114300" dir="14160000" algn="tr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 extrusionH="76200" contourW="19050" prstMaterial="dkEdge">
            <a:bevelT w="50800" h="50800"/>
            <a:extrusionClr>
              <a:schemeClr val="accent3">
                <a:lumMod val="50000"/>
              </a:schemeClr>
            </a:extrusionClr>
            <a:contourClr>
              <a:schemeClr val="accent3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1219200"/>
            <a:ext cx="7772400" cy="762000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n-US" sz="2000" dirty="0">
                <a:latin typeface="+mj-lt"/>
                <a:ea typeface="+mj-ea"/>
                <a:cs typeface="+mj-cs"/>
              </a:rPr>
              <a:t/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r>
              <a:rPr lang="en-US" sz="2000" dirty="0">
                <a:latin typeface="+mj-lt"/>
                <a:ea typeface="+mj-ea"/>
                <a:cs typeface="+mj-cs"/>
              </a:rPr>
              <a:t> </a:t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r>
              <a:rPr lang="en-US" sz="2000" dirty="0">
                <a:latin typeface="+mj-lt"/>
                <a:ea typeface="+mj-ea"/>
                <a:cs typeface="+mj-cs"/>
              </a:rPr>
              <a:t/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endParaRPr lang="en-US" sz="2000" dirty="0">
              <a:latin typeface="+mj-lt"/>
              <a:ea typeface="+mj-ea"/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66800" y="457201"/>
            <a:ext cx="6934200" cy="11387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ook Antiqua" pitchFamily="18" charset="0"/>
                <a:ea typeface="+mj-ea"/>
                <a:cs typeface="+mj-cs"/>
              </a:rPr>
              <a:t>District-wide </a:t>
            </a:r>
            <a:r>
              <a:rPr lang="en-US" sz="3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ook Antiqua" pitchFamily="18" charset="0"/>
                <a:ea typeface="+mj-ea"/>
                <a:cs typeface="+mj-cs"/>
              </a:rPr>
              <a:t>Budget Committee Recommendations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533400" y="2057400"/>
            <a:ext cx="80010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PROCESS 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EFFICIENCIES</a:t>
            </a:r>
          </a:p>
          <a:p>
            <a:pPr algn="ctr"/>
            <a:endParaRPr lang="en-US" sz="2200" b="1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pPr marL="457200" lvl="3" indent="-457200">
              <a:buFont typeface="Arial" pitchFamily="34" charset="0"/>
              <a:buChar char="•"/>
            </a:pPr>
            <a:r>
              <a:rPr lang="en-US" sz="2200" dirty="0" smtClean="0">
                <a:latin typeface="Calibri" pitchFamily="34" charset="0"/>
              </a:rPr>
              <a:t>Further restructuring of management positions and departments across the district and within colleges</a:t>
            </a:r>
            <a:endParaRPr lang="en-US" sz="2200" dirty="0">
              <a:latin typeface="Calibri" pitchFamily="34" charset="0"/>
            </a:endParaRPr>
          </a:p>
          <a:p>
            <a:pPr marL="457200" lvl="4" indent="-457200">
              <a:buFont typeface="Arial" pitchFamily="34" charset="0"/>
              <a:buChar char="•"/>
            </a:pPr>
            <a:endParaRPr lang="en-US" sz="2200" dirty="0">
              <a:latin typeface="Calibri" pitchFamily="34" charset="0"/>
            </a:endParaRPr>
          </a:p>
          <a:p>
            <a:pPr marL="457200" lvl="3" indent="-457200">
              <a:buFont typeface="Arial" pitchFamily="34" charset="0"/>
              <a:buChar char="•"/>
            </a:pPr>
            <a:r>
              <a:rPr lang="en-US" sz="2200" dirty="0" smtClean="0">
                <a:latin typeface="Calibri" pitchFamily="34" charset="0"/>
              </a:rPr>
              <a:t>Streamlining, centralizing and/or automating enrollment processes to give students greater ability to enroll at more than one of our campuses</a:t>
            </a:r>
            <a:endParaRPr lang="en-US" sz="2200" dirty="0">
              <a:latin typeface="Calibri" pitchFamily="34" charset="0"/>
            </a:endParaRPr>
          </a:p>
          <a:p>
            <a:pPr marL="457200" lvl="4" indent="-457200">
              <a:buFont typeface="Arial" pitchFamily="34" charset="0"/>
              <a:buChar char="•"/>
            </a:pPr>
            <a:endParaRPr lang="en-US" sz="2200" dirty="0">
              <a:solidFill>
                <a:srgbClr val="080218"/>
              </a:solidFill>
              <a:latin typeface="Calibri" pitchFamily="34" charset="0"/>
            </a:endParaRPr>
          </a:p>
          <a:p>
            <a:pPr marL="457200" lvl="3" indent="-457200">
              <a:buFont typeface="Arial" pitchFamily="34" charset="0"/>
              <a:buChar char="•"/>
            </a:pPr>
            <a:r>
              <a:rPr lang="en-US" sz="2200" dirty="0" smtClean="0">
                <a:latin typeface="Calibri" pitchFamily="34" charset="0"/>
              </a:rPr>
              <a:t>Examine the effectiveness of the use of S&amp;A fees and the transparency of the process for the allocation of these funds at all campuses</a:t>
            </a:r>
            <a:endParaRPr lang="en-US" sz="2200" dirty="0">
              <a:latin typeface="Calibri" pitchFamily="34" charset="0"/>
            </a:endParaRPr>
          </a:p>
          <a:p>
            <a:pPr marL="1371600" lvl="4" indent="-457200">
              <a:buFont typeface="Arial" charset="0"/>
              <a:buChar char="•"/>
            </a:pPr>
            <a:endParaRPr lang="en-US" sz="2200" dirty="0">
              <a:solidFill>
                <a:srgbClr val="080218"/>
              </a:solidFill>
              <a:latin typeface="Calibri" pitchFamily="34" charset="0"/>
            </a:endParaRPr>
          </a:p>
          <a:p>
            <a:pPr marL="1371600" lvl="4" indent="-457200"/>
            <a:endParaRPr lang="en-US" sz="22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3700</TotalTime>
  <Words>1889</Words>
  <Application>Microsoft Office PowerPoint</Application>
  <PresentationFormat>On-screen Show (4:3)</PresentationFormat>
  <Paragraphs>457</Paragraphs>
  <Slides>51</Slides>
  <Notes>36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Office Theme</vt:lpstr>
      <vt:lpstr>SEATTLE COMMUNITY COLLEGES    District Budget Public Hearing     Fiscal Year 2011-12 </vt:lpstr>
      <vt:lpstr>SEATTLE COMMUNITY COLLEGES    District Budget Public Hearing     Fiscal Year 2011-12 </vt:lpstr>
      <vt:lpstr>    </vt:lpstr>
      <vt:lpstr>    </vt:lpstr>
      <vt:lpstr>    </vt:lpstr>
      <vt:lpstr>    </vt:lpstr>
      <vt:lpstr>SEATTLE COMMUNITY COLLEGES    District Budget Public Hearing     Fiscal Year 2011-12 </vt:lpstr>
      <vt:lpstr>   </vt:lpstr>
      <vt:lpstr>Slide 9</vt:lpstr>
      <vt:lpstr>Slide 10</vt:lpstr>
      <vt:lpstr>   </vt:lpstr>
      <vt:lpstr>Slide 12</vt:lpstr>
      <vt:lpstr>Slide 13</vt:lpstr>
      <vt:lpstr>   </vt:lpstr>
      <vt:lpstr>   </vt:lpstr>
      <vt:lpstr>SEATTLE COMMUNITY COLLEGES    District Budget Public Hearing     Fiscal Year 2011-12 </vt:lpstr>
      <vt:lpstr>How We Started FY 2010-11</vt:lpstr>
      <vt:lpstr>Things Were OK THEN!</vt:lpstr>
      <vt:lpstr>Budget for 2011-13 Biennium</vt:lpstr>
      <vt:lpstr>Unresolved Budget Issues for       11-13 Biennium</vt:lpstr>
      <vt:lpstr>Budget Issues</vt:lpstr>
      <vt:lpstr>We are exhausted, but the race isn’t over</vt:lpstr>
      <vt:lpstr>How Did District Plan for this?</vt:lpstr>
      <vt:lpstr>Projected Tuition Revenue  FY 2011-2012</vt:lpstr>
      <vt:lpstr>SEATTLE COMMUNITY COLLEGES    District Budget Public Hearing         Fiscal Year 2011-12 </vt:lpstr>
      <vt:lpstr>Slide 26</vt:lpstr>
      <vt:lpstr>    </vt:lpstr>
      <vt:lpstr>    </vt:lpstr>
      <vt:lpstr>Slide 29</vt:lpstr>
      <vt:lpstr>District-wide accounts are primarily services purchased on behalf of the campuses (i.e., internet cost, armored car service, HR recruiting costs, legal services, exempt professional development, etc.)  Budget Planning Rationale – *what is essential *review historic expenditure levels *is expenditure/service truly district wide</vt:lpstr>
      <vt:lpstr>    </vt:lpstr>
      <vt:lpstr>SEATTLE COMMUNITY COLLEGES    District Budget Public Hearing         Fiscal Year 2011-12 </vt:lpstr>
      <vt:lpstr>    </vt:lpstr>
      <vt:lpstr>    </vt:lpstr>
      <vt:lpstr>    </vt:lpstr>
      <vt:lpstr>    </vt:lpstr>
      <vt:lpstr>    </vt:lpstr>
      <vt:lpstr>    </vt:lpstr>
      <vt:lpstr>            Summary of Planning Proposals as of  May 2011 Reduce eight instructional program cohort hours by 10% Reduce number of starts per year in two instructional programs Eliminate 2 vacant positions Re-structure Student Services Re-structure Network Technician and Dental Assistant programs Re-structure Information Technology Department Re-structure Executive Dean Office          </vt:lpstr>
      <vt:lpstr>SEATTLE COMMUNITY COLLEGES    District Budget Public Hearing         Fiscal Year 2011-12 </vt:lpstr>
      <vt:lpstr>Slide 41</vt:lpstr>
      <vt:lpstr>Slide 42</vt:lpstr>
      <vt:lpstr> </vt:lpstr>
      <vt:lpstr>North Seattle Community College                 FY2011-2012  </vt:lpstr>
      <vt:lpstr>SEATTLE COMMUNITY COLLEGES    District Budget Public Hearing         Fiscal Year 2011-12 </vt:lpstr>
      <vt:lpstr>South Seattle Community College       FY 2011-2012  </vt:lpstr>
      <vt:lpstr>South Seattle Community College       FY 2011-2012</vt:lpstr>
      <vt:lpstr>South Seattle Community College       FY 2011-2012</vt:lpstr>
      <vt:lpstr>    </vt:lpstr>
      <vt:lpstr>    </vt:lpstr>
      <vt:lpstr>    </vt:lpstr>
    </vt:vector>
  </TitlesOfParts>
  <Company>Seattle Community Colleges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Seattle Community College Email Replacement Planning </dc:title>
  <dc:creator>pcclark</dc:creator>
  <cp:lastModifiedBy>award</cp:lastModifiedBy>
  <cp:revision>575</cp:revision>
  <dcterms:created xsi:type="dcterms:W3CDTF">2009-06-08T15:49:14Z</dcterms:created>
  <dcterms:modified xsi:type="dcterms:W3CDTF">2011-06-08T19:06:50Z</dcterms:modified>
</cp:coreProperties>
</file>